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300" r:id="rId2"/>
    <p:sldId id="261" r:id="rId3"/>
    <p:sldId id="260" r:id="rId4"/>
    <p:sldId id="259" r:id="rId5"/>
    <p:sldId id="275" r:id="rId6"/>
    <p:sldId id="270" r:id="rId7"/>
    <p:sldId id="301" r:id="rId8"/>
    <p:sldId id="276" r:id="rId9"/>
    <p:sldId id="265" r:id="rId10"/>
    <p:sldId id="263" r:id="rId11"/>
    <p:sldId id="273" r:id="rId12"/>
    <p:sldId id="271" r:id="rId13"/>
    <p:sldId id="272" r:id="rId14"/>
    <p:sldId id="278" r:id="rId15"/>
    <p:sldId id="279" r:id="rId16"/>
    <p:sldId id="280" r:id="rId17"/>
    <p:sldId id="298" r:id="rId18"/>
    <p:sldId id="297" r:id="rId19"/>
    <p:sldId id="281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8843" autoAdjust="0"/>
  </p:normalViewPr>
  <p:slideViewPr>
    <p:cSldViewPr snapToGrid="0" snapToObjects="1">
      <p:cViewPr>
        <p:scale>
          <a:sx n="75" d="100"/>
          <a:sy n="75" d="100"/>
        </p:scale>
        <p:origin x="-1272" y="-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5329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needs to do single clone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needs to do single clone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</a:t>
            </a:r>
            <a:r>
              <a:rPr lang="en-US" baseline="0" dirty="0" smtClean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CNV results of scaffolds 1-5 match the</a:t>
            </a:r>
            <a:r>
              <a:rPr lang="en-US" baseline="0" dirty="0" smtClean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600E68-1291-8549-A181-9258DCB06F48}" type="datetimeFigureOut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tiff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emf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Comparative </a:t>
            </a:r>
            <a:r>
              <a:rPr lang="en-US" sz="3600" dirty="0" smtClean="0"/>
              <a:t>genomics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2000" dirty="0" smtClean="0"/>
              <a:t>Bioinformatics </a:t>
            </a:r>
            <a:r>
              <a:rPr lang="en-US" sz="2000" dirty="0" smtClean="0"/>
              <a:t>Applications</a:t>
            </a:r>
            <a:r>
              <a:rPr lang="en-US" sz="2000" dirty="0"/>
              <a:t> </a:t>
            </a:r>
            <a:r>
              <a:rPr lang="en-US" sz="2000" dirty="0" smtClean="0"/>
              <a:t>(PLPTH813)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4</a:t>
            </a:r>
            <a:r>
              <a:rPr lang="en-US" sz="2800" dirty="0" smtClean="0"/>
              <a:t>/11/</a:t>
            </a:r>
            <a:r>
              <a:rPr lang="en-US" sz="2800" dirty="0" smtClean="0"/>
              <a:t>2019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Paired-end reads to find "deletion" relative to the reference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8" y="4944070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492010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4" y="4537367"/>
            <a:ext cx="6559225" cy="1575925"/>
            <a:chOff x="1263334" y="4537367"/>
            <a:chExt cx="6559225" cy="157592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519149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590072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insertion size = 380 </a:t>
              </a:r>
              <a:r>
                <a:rPr lang="en-US" sz="2800" dirty="0" err="1" smtClean="0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2627786"/>
            <a:ext cx="2132102" cy="1909581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162533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800 </a:t>
              </a:r>
              <a:r>
                <a:rPr lang="en-US" sz="2800" dirty="0" err="1" smtClean="0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820" y="4603169"/>
            <a:ext cx="161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Paired-end read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305949" y="141164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 smtClean="0"/>
                  <a:t>......</a:t>
                </a:r>
                <a:endParaRPr lang="en-US" sz="9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Reference genome </a:t>
              </a:r>
              <a:endParaRPr lang="en-US" sz="2800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391763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newly sequenced 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Split reads to find "exact deletion sequence"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402967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3" y="345026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4" y="2220369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 smtClean="0"/>
                  <a:t>......</a:t>
                </a:r>
                <a:endParaRPr lang="en-US" sz="48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Reference genome </a:t>
              </a:r>
              <a:endParaRPr lang="en-US" sz="2800" dirty="0"/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345026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365346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7" y="365346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383493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383493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3" y="402967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95486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Deletion sequence</a:t>
              </a:r>
              <a:endParaRPr lang="en-US" sz="28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345759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Reads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Paired-end reads to find "insertion" relative to the reference</a:t>
            </a:r>
            <a:endParaRPr lang="en-US" sz="32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1" y="4656209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4624757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4249506"/>
            <a:ext cx="8407398" cy="1288064"/>
            <a:chOff x="372535" y="4537367"/>
            <a:chExt cx="8407398" cy="128806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647940" y="5302211"/>
              <a:ext cx="3505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fragment size = 380 </a:t>
              </a:r>
              <a:r>
                <a:rPr lang="en-US" sz="2800" dirty="0" err="1" smtClean="0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7" y="2339925"/>
            <a:ext cx="905933" cy="1909581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13204" y="1422140"/>
            <a:ext cx="2945728" cy="530798"/>
            <a:chOff x="3391776" y="1659202"/>
            <a:chExt cx="3783949" cy="53079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3391776" y="2182422"/>
              <a:ext cx="3783949" cy="757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210 </a:t>
              </a:r>
              <a:r>
                <a:rPr lang="en-US" sz="2800" dirty="0" err="1" smtClean="0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4399975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Paired-end read</a:t>
            </a:r>
            <a:endParaRPr lang="en-US" sz="2400" dirty="0"/>
          </a:p>
        </p:txBody>
      </p:sp>
      <p:grpSp>
        <p:nvGrpSpPr>
          <p:cNvPr id="6" name="Group 5"/>
          <p:cNvGrpSpPr/>
          <p:nvPr/>
        </p:nvGrpSpPr>
        <p:grpSpPr>
          <a:xfrm>
            <a:off x="187418" y="1817474"/>
            <a:ext cx="8677180" cy="523220"/>
            <a:chOff x="102753" y="2105335"/>
            <a:chExt cx="8677180" cy="52322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02753" y="2105335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Reference genome </a:t>
              </a:r>
              <a:endParaRPr lang="en-US" sz="2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4399975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insertion</a:t>
              </a:r>
              <a:endParaRPr lang="en-US" dirty="0"/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535" y="5655734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The size of insertions that can be identified by PE reads is determined by fragment sizes and read lengths.</a:t>
            </a:r>
            <a:endParaRPr lang="en-US" sz="2800" dirty="0"/>
          </a:p>
        </p:txBody>
      </p:sp>
      <p:sp>
        <p:nvSpPr>
          <p:cNvPr id="45" name="TextBox 44"/>
          <p:cNvSpPr txBox="1"/>
          <p:nvPr/>
        </p:nvSpPr>
        <p:spPr>
          <a:xfrm>
            <a:off x="161139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newly sequenced 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/>
          <a:lstStyle/>
          <a:p>
            <a:r>
              <a:rPr lang="en-US" dirty="0" smtClean="0"/>
              <a:t>inversion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073406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346339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Reference genome </a:t>
              </a:r>
              <a:endParaRPr lang="en-US" sz="24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7143" y="173643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7143" y="2878673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7143" y="1948100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7143" y="3081872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9112" y="3414796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981" y="1577172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929653" y="3755676"/>
            <a:ext cx="5074334" cy="564694"/>
            <a:chOff x="929653" y="3755676"/>
            <a:chExt cx="5074334" cy="564694"/>
          </a:xfrm>
        </p:grpSpPr>
        <p:grpSp>
          <p:nvGrpSpPr>
            <p:cNvPr id="53" name="Group 52"/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929487" y="4540499"/>
                <a:ext cx="2184380" cy="0"/>
              </a:xfrm>
              <a:prstGeom prst="straightConnector1">
                <a:avLst/>
              </a:prstGeom>
              <a:ln w="57150" cmpd="sng">
                <a:solidFill>
                  <a:schemeClr val="bg1">
                    <a:lumMod val="75000"/>
                  </a:schemeClr>
                </a:solidFill>
                <a:prstDash val="dot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split read</a:t>
              </a:r>
              <a:endParaRPr lang="en-US" sz="2800" dirty="0"/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1938" y="2532582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newly sequenced genome</a:t>
            </a:r>
            <a:endParaRPr lang="en-US" sz="2800" dirty="0"/>
          </a:p>
        </p:txBody>
      </p:sp>
      <p:grpSp>
        <p:nvGrpSpPr>
          <p:cNvPr id="58" name="Group 57"/>
          <p:cNvGrpSpPr/>
          <p:nvPr/>
        </p:nvGrpSpPr>
        <p:grpSpPr>
          <a:xfrm>
            <a:off x="211938" y="4089537"/>
            <a:ext cx="8593671" cy="2139442"/>
            <a:chOff x="211938" y="4089537"/>
            <a:chExt cx="8593671" cy="2139442"/>
          </a:xfrm>
        </p:grpSpPr>
        <p:grpSp>
          <p:nvGrpSpPr>
            <p:cNvPr id="52" name="Group 51"/>
            <p:cNvGrpSpPr/>
            <p:nvPr/>
          </p:nvGrpSpPr>
          <p:grpSpPr>
            <a:xfrm>
              <a:off x="369150" y="4089537"/>
              <a:ext cx="8436459" cy="2119256"/>
              <a:chOff x="369150" y="4309666"/>
              <a:chExt cx="8436459" cy="21192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369150" y="4309666"/>
                <a:ext cx="8436459" cy="613353"/>
                <a:chOff x="343474" y="2014433"/>
                <a:chExt cx="8436459" cy="61335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231940" y="2014433"/>
                  <a:ext cx="2547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Reference genome </a:t>
                  </a:r>
                  <a:endParaRPr lang="en-US" sz="2400" dirty="0"/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newly sequenced genome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/>
          <a:lstStyle/>
          <a:p>
            <a:r>
              <a:rPr lang="en-US" dirty="0" smtClean="0"/>
              <a:t>Tandem duplication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722098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995031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Reference genome </a:t>
              </a:r>
              <a:endParaRPr lang="en-US" sz="2400" dirty="0"/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3044" y="2385126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3044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3044" y="2596792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3044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9846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3044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2847" y="4063488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935" y="2014336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9846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9846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3044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9845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938" y="429948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newly sequenced genome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429"/>
          </a:xfrm>
        </p:spPr>
        <p:txBody>
          <a:bodyPr/>
          <a:lstStyle/>
          <a:p>
            <a:r>
              <a:rPr lang="en-US" dirty="0" smtClean="0"/>
              <a:t>Translocation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369150" y="4297820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938" y="1245251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Reference genome </a:t>
              </a:r>
              <a:endParaRPr lang="en-US" sz="2800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2847" y="4639210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2847" y="1861936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9846" y="4103087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40646" y="1439984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9846" y="1245251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8020" y="1151469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8020" y="2251372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938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newly sequenced genome</a:t>
            </a:r>
            <a:endParaRPr lang="en-US" sz="2800" dirty="0"/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9846" y="2679180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9258" y="2655301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3" y="206906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 smtClean="0"/>
              <a:t>LUMPY</a:t>
            </a:r>
            <a:r>
              <a:rPr lang="en-US" sz="3200" dirty="0"/>
              <a:t>: a </a:t>
            </a:r>
            <a:r>
              <a:rPr lang="en-US" sz="3200" dirty="0" smtClean="0"/>
              <a:t>integrative framework </a:t>
            </a:r>
            <a:r>
              <a:rPr lang="en-US" sz="3200" dirty="0"/>
              <a:t>for </a:t>
            </a:r>
            <a:r>
              <a:rPr lang="en-US" sz="3200" dirty="0" smtClean="0"/>
              <a:t>SV discovery</a:t>
            </a:r>
            <a:endParaRPr lang="en-US" sz="3200" dirty="0"/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4" y="948269"/>
            <a:ext cx="7758941" cy="582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7" y="274638"/>
            <a:ext cx="8737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Genome assembly and genome-wide SV discovery</a:t>
            </a:r>
            <a:endParaRPr lang="en-US" sz="3200" dirty="0"/>
          </a:p>
        </p:txBody>
      </p:sp>
      <p:pic>
        <p:nvPicPr>
          <p:cNvPr id="4" name="Picture 3" descr="Screenshot 2019-04-08 00.18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1040"/>
            <a:ext cx="8466667" cy="407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1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Genome assembly and macro-scale comparison</a:t>
            </a:r>
            <a:endParaRPr lang="en-US" sz="3200" dirty="0"/>
          </a:p>
        </p:txBody>
      </p:sp>
      <p:pic>
        <p:nvPicPr>
          <p:cNvPr id="5" name="Picture 4" descr="Screenshot 2019-04-09 14.33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12" y="1671637"/>
            <a:ext cx="3884913" cy="452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11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3321" y="927922"/>
            <a:ext cx="84890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Wheat blast</a:t>
            </a:r>
            <a:r>
              <a:rPr lang="en-US" sz="2800" i="1" dirty="0" smtClean="0"/>
              <a:t> identified </a:t>
            </a:r>
            <a:r>
              <a:rPr lang="en-US" sz="2800" dirty="0"/>
              <a:t>in </a:t>
            </a:r>
            <a:r>
              <a:rPr lang="en-US" sz="2800" dirty="0" smtClean="0"/>
              <a:t>Brazil in </a:t>
            </a:r>
            <a:r>
              <a:rPr lang="en-US" sz="2800" dirty="0"/>
              <a:t>1985 ; </a:t>
            </a:r>
            <a:r>
              <a:rPr lang="en-US" sz="2800" i="1" dirty="0" smtClean="0"/>
              <a:t>spread</a:t>
            </a:r>
            <a:r>
              <a:rPr lang="en-US" sz="2800" dirty="0" smtClean="0"/>
              <a:t> to other countries in South America soon after that; </a:t>
            </a:r>
            <a:r>
              <a:rPr lang="en-US" sz="2800" i="1" dirty="0" smtClean="0"/>
              <a:t>jumped</a:t>
            </a:r>
            <a:r>
              <a:rPr lang="en-US" sz="2800" dirty="0" smtClean="0"/>
              <a:t> to Bangladesh in 2016.</a:t>
            </a: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4575152"/>
            <a:ext cx="2155140" cy="1341120"/>
            <a:chOff x="2819400" y="1828800"/>
            <a:chExt cx="3429000" cy="2057400"/>
          </a:xfrm>
        </p:grpSpPr>
        <p:pic>
          <p:nvPicPr>
            <p:cNvPr id="7" name="Picture 6" descr="Paritosh_Malaker-2-Wheat-blast-infected-field-Bangladesh-web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1828800"/>
              <a:ext cx="3429000" cy="20574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162962" y="3369494"/>
              <a:ext cx="2045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dirty="0" smtClean="0">
                  <a:solidFill>
                    <a:schemeClr val="bg1"/>
                  </a:solidFill>
                </a:rPr>
                <a:t>Bangladesh, 2016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7201" y="2577331"/>
            <a:ext cx="2155140" cy="1647317"/>
            <a:chOff x="-2743200" y="1850897"/>
            <a:chExt cx="2743200" cy="2021707"/>
          </a:xfrm>
        </p:grpSpPr>
        <p:pic>
          <p:nvPicPr>
            <p:cNvPr id="11" name="Picture 14" descr="CIMG92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43200" y="1850897"/>
              <a:ext cx="2743200" cy="20217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-2145571" y="3415940"/>
              <a:ext cx="14036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dist"/>
              <a:r>
                <a:rPr lang="en-US" dirty="0" smtClean="0">
                  <a:solidFill>
                    <a:schemeClr val="bg1"/>
                  </a:solidFill>
                </a:rPr>
                <a:t>Brazil, 2012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774" y="2148306"/>
            <a:ext cx="5870841" cy="417953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74119" y="5956267"/>
            <a:ext cx="896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</a:rPr>
              <a:t>CIMMYT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77015" y="194985"/>
            <a:ext cx="8229600" cy="673996"/>
          </a:xfrm>
        </p:spPr>
        <p:txBody>
          <a:bodyPr>
            <a:noAutofit/>
          </a:bodyPr>
          <a:lstStyle/>
          <a:p>
            <a:r>
              <a:rPr lang="en-US" sz="3600" dirty="0" smtClean="0"/>
              <a:t>Wheat blast</a:t>
            </a:r>
            <a:endParaRPr 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536230" y="6327839"/>
            <a:ext cx="7818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Wheat blast affected ~15% of total wheat area in Bangladesh 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457201" y="5860222"/>
            <a:ext cx="2155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Photo by </a:t>
            </a:r>
            <a:r>
              <a:rPr lang="en-US" sz="1200" dirty="0" err="1" smtClean="0"/>
              <a:t>Paritosh</a:t>
            </a:r>
            <a:r>
              <a:rPr lang="en-US" sz="1200" dirty="0" smtClean="0"/>
              <a:t> </a:t>
            </a:r>
            <a:r>
              <a:rPr lang="en-US" sz="1200" dirty="0" err="1" smtClean="0"/>
              <a:t>Malaker</a:t>
            </a:r>
            <a:endParaRPr lang="en-US" sz="1200" dirty="0"/>
          </a:p>
          <a:p>
            <a:r>
              <a:rPr lang="en-US" sz="800" dirty="0" smtClean="0"/>
              <a:t>Bangladesh Agricultural Research Institute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457201" y="4175484"/>
            <a:ext cx="207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of Dr. Barbara </a:t>
            </a:r>
            <a:r>
              <a:rPr lang="en-US" sz="1200" dirty="0" err="1" smtClean="0"/>
              <a:t>Valent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68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9"/>
            <a:ext cx="8229600" cy="548042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Outline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0674" y="1179556"/>
            <a:ext cx="7344259" cy="5339778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Introduction of comparative genomics</a:t>
            </a:r>
          </a:p>
          <a:p>
            <a:r>
              <a:rPr lang="en-US" sz="2800" dirty="0" smtClean="0">
                <a:latin typeface="Arial"/>
                <a:cs typeface="Arial"/>
              </a:rPr>
              <a:t>Structural variation</a:t>
            </a:r>
          </a:p>
          <a:p>
            <a:pPr marL="0" indent="342900">
              <a:buNone/>
            </a:pPr>
            <a:r>
              <a:rPr lang="en-US" sz="2800" dirty="0" smtClean="0">
                <a:latin typeface="Arial"/>
                <a:cs typeface="Arial"/>
              </a:rPr>
              <a:t>1. Copy number variation</a:t>
            </a:r>
          </a:p>
          <a:p>
            <a:pPr marL="0" indent="342900">
              <a:buNone/>
            </a:pPr>
            <a:r>
              <a:rPr lang="en-US" sz="2800" dirty="0" smtClean="0">
                <a:latin typeface="Arial"/>
                <a:cs typeface="Arial"/>
              </a:rPr>
              <a:t>2. Translocation and inversion</a:t>
            </a:r>
          </a:p>
          <a:p>
            <a:r>
              <a:rPr lang="en-US" sz="2800" dirty="0" smtClean="0">
                <a:latin typeface="Arial"/>
                <a:cs typeface="Arial"/>
              </a:rPr>
              <a:t>Homology</a:t>
            </a:r>
          </a:p>
          <a:p>
            <a:r>
              <a:rPr lang="en-US" sz="2800" dirty="0" smtClean="0">
                <a:latin typeface="Arial"/>
                <a:cs typeface="Arial"/>
              </a:rPr>
              <a:t>Approaches</a:t>
            </a:r>
          </a:p>
          <a:p>
            <a:pPr marL="0" indent="342900">
              <a:buNone/>
            </a:pPr>
            <a:r>
              <a:rPr lang="en-US" sz="2800" dirty="0" smtClean="0">
                <a:latin typeface="Arial"/>
                <a:cs typeface="Arial"/>
              </a:rPr>
              <a:t>1. Comparative genome hybridization</a:t>
            </a:r>
          </a:p>
          <a:p>
            <a:pPr marL="0" indent="342900">
              <a:buNone/>
            </a:pPr>
            <a:r>
              <a:rPr lang="en-US" sz="2800" dirty="0" smtClean="0">
                <a:latin typeface="Arial"/>
                <a:cs typeface="Arial"/>
              </a:rPr>
              <a:t>2. Paired-end reads</a:t>
            </a:r>
          </a:p>
          <a:p>
            <a:pPr marL="0" indent="342900">
              <a:buNone/>
            </a:pPr>
            <a:r>
              <a:rPr lang="en-US" sz="2800" dirty="0" smtClean="0">
                <a:latin typeface="Arial"/>
                <a:cs typeface="Arial"/>
              </a:rPr>
              <a:t>3. Read depth</a:t>
            </a:r>
          </a:p>
          <a:p>
            <a:pPr marL="0" indent="342900">
              <a:buNone/>
            </a:pPr>
            <a:r>
              <a:rPr lang="en-US" sz="2800" dirty="0" smtClean="0">
                <a:latin typeface="Arial"/>
                <a:cs typeface="Arial"/>
              </a:rPr>
              <a:t>3. Whole genome assembly</a:t>
            </a:r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030" y="282335"/>
            <a:ext cx="8639320" cy="504553"/>
          </a:xfrm>
        </p:spPr>
        <p:txBody>
          <a:bodyPr>
            <a:noAutofit/>
          </a:bodyPr>
          <a:lstStyle/>
          <a:p>
            <a:r>
              <a:rPr lang="en-US" sz="3200" dirty="0" smtClean="0"/>
              <a:t>Wheat blast</a:t>
            </a:r>
            <a:r>
              <a:rPr lang="en-US" sz="3200" dirty="0"/>
              <a:t> </a:t>
            </a:r>
            <a:r>
              <a:rPr lang="en-US" sz="2800" dirty="0" smtClean="0"/>
              <a:t>caused by the fungus </a:t>
            </a:r>
            <a:r>
              <a:rPr lang="en-US" sz="2800" i="1" dirty="0" err="1" smtClean="0"/>
              <a:t>Magnaporthe</a:t>
            </a:r>
            <a:r>
              <a:rPr lang="en-US" sz="2800" i="1" dirty="0" smtClean="0"/>
              <a:t> </a:t>
            </a:r>
            <a:r>
              <a:rPr lang="en-US" sz="2800" i="1" dirty="0" err="1"/>
              <a:t>o</a:t>
            </a:r>
            <a:r>
              <a:rPr lang="en-US" sz="2800" i="1" dirty="0" err="1" smtClean="0"/>
              <a:t>ryzae</a:t>
            </a:r>
            <a:endParaRPr lang="en-US" sz="2800" i="1" dirty="0"/>
          </a:p>
        </p:txBody>
      </p:sp>
      <p:pic>
        <p:nvPicPr>
          <p:cNvPr id="8" name="Picture 7" descr="DSC_0217_Andres Cruz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66" b="4947"/>
          <a:stretch/>
        </p:blipFill>
        <p:spPr>
          <a:xfrm>
            <a:off x="1339677" y="1076233"/>
            <a:ext cx="2088865" cy="14701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37705" y="2521751"/>
            <a:ext cx="17192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 smtClean="0"/>
              <a:t>M. </a:t>
            </a:r>
            <a:r>
              <a:rPr lang="en-US" sz="2800" i="1" dirty="0" err="1" smtClean="0"/>
              <a:t>oryzae</a:t>
            </a:r>
            <a:endParaRPr lang="en-US" sz="2800" i="1" dirty="0"/>
          </a:p>
        </p:txBody>
      </p:sp>
      <p:pic>
        <p:nvPicPr>
          <p:cNvPr id="14" name="Picture 13" descr="wheat heads-point of infection.tif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5" t="2853" b="1179"/>
          <a:stretch/>
        </p:blipFill>
        <p:spPr>
          <a:xfrm rot="16200000">
            <a:off x="5552931" y="1283794"/>
            <a:ext cx="2051325" cy="1380836"/>
          </a:xfrm>
          <a:prstGeom prst="rect">
            <a:avLst/>
          </a:prstGeom>
        </p:spPr>
      </p:pic>
      <p:pic>
        <p:nvPicPr>
          <p:cNvPr id="16" name="Picture 15" descr="Leaf_lesions-Br18-Toled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0" y="948549"/>
            <a:ext cx="1465843" cy="2064670"/>
          </a:xfrm>
          <a:prstGeom prst="rect">
            <a:avLst/>
          </a:prstGeom>
        </p:spPr>
      </p:pic>
      <p:pic>
        <p:nvPicPr>
          <p:cNvPr id="17" name="Picture 16" descr="Piricularia Trigo Roble Agronaciente CHL L4 29Jul15 ok (2)-GBarea.JP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68" b="3156"/>
          <a:stretch/>
        </p:blipFill>
        <p:spPr>
          <a:xfrm>
            <a:off x="298850" y="3264825"/>
            <a:ext cx="4653055" cy="315609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060982" y="4317835"/>
            <a:ext cx="399499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Warm rainy weather at heading results </a:t>
            </a:r>
            <a:r>
              <a:rPr lang="en-US" sz="2800" dirty="0"/>
              <a:t>in 100</a:t>
            </a:r>
            <a:r>
              <a:rPr lang="en-US" sz="2800" dirty="0" smtClean="0"/>
              <a:t>% empty blasted heads.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819976" y="6455910"/>
            <a:ext cx="20761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courtesy of Dr. Barbara </a:t>
            </a:r>
            <a:r>
              <a:rPr lang="en-US" sz="1200" dirty="0" err="1" smtClean="0"/>
              <a:t>Valent</a:t>
            </a:r>
            <a:r>
              <a:rPr lang="en-US" sz="1200" dirty="0" smtClean="0"/>
              <a:t> 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51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30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smtClean="0"/>
              <a:t>Select B71 to generate the reference genome</a:t>
            </a:r>
            <a:endParaRPr lang="en-US" sz="32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879967"/>
              </p:ext>
            </p:extLst>
          </p:nvPr>
        </p:nvGraphicFramePr>
        <p:xfrm>
          <a:off x="511820" y="1075977"/>
          <a:ext cx="4008398" cy="1370160"/>
        </p:xfrm>
        <a:graphic>
          <a:graphicData uri="http://schemas.openxmlformats.org/drawingml/2006/table">
            <a:tbl>
              <a:tblPr/>
              <a:tblGrid>
                <a:gridCol w="1029969"/>
                <a:gridCol w="1585577"/>
                <a:gridCol w="1392852"/>
              </a:tblGrid>
              <a:tr h="74786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Strain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47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</a:tr>
            </a:tbl>
          </a:graphicData>
        </a:graphic>
      </p:graphicFrame>
      <p:pic>
        <p:nvPicPr>
          <p:cNvPr id="9" name="Picture 8" descr="Screenshot 2018-01-09 22.40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528072" y="3485036"/>
            <a:ext cx="1998100" cy="2185422"/>
          </a:xfrm>
          <a:prstGeom prst="rect">
            <a:avLst/>
          </a:prstGeom>
        </p:spPr>
      </p:pic>
      <p:pic>
        <p:nvPicPr>
          <p:cNvPr id="10" name="Picture 9" descr="Screenshot 2018-01-09 22.46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90" y="2612186"/>
            <a:ext cx="3831849" cy="387660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6679929" y="4652484"/>
            <a:ext cx="578721" cy="924313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65743" y="4850939"/>
            <a:ext cx="16210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Bangladesh</a:t>
            </a:r>
          </a:p>
          <a:p>
            <a:r>
              <a:rPr lang="en-US" sz="2400" dirty="0" smtClean="0"/>
              <a:t>isolates</a:t>
            </a:r>
            <a:endParaRPr 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4698341" y="1075977"/>
            <a:ext cx="44368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B71 is an aggressive field isolate.</a:t>
            </a:r>
          </a:p>
          <a:p>
            <a:endParaRPr lang="en-US" sz="2400" dirty="0"/>
          </a:p>
          <a:p>
            <a:r>
              <a:rPr lang="en-US" sz="2400" dirty="0" smtClean="0"/>
              <a:t>B71 is almost identical to isolates identified in Bangladesh 2016.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648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83"/>
            <a:ext cx="8229600" cy="64828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Genome sequencing for B71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584"/>
            <a:ext cx="5465089" cy="572799"/>
          </a:xfrm>
        </p:spPr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SMRTCell</a:t>
            </a:r>
            <a:r>
              <a:rPr lang="en-US" dirty="0" smtClean="0"/>
              <a:t> </a:t>
            </a:r>
            <a:r>
              <a:rPr lang="en-US" dirty="0" err="1" smtClean="0"/>
              <a:t>PacBio</a:t>
            </a:r>
            <a:r>
              <a:rPr lang="en-US" dirty="0" smtClean="0"/>
              <a:t> data (P6-C4)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1748" y="3137353"/>
            <a:ext cx="221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Coverage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: 276x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22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0539" y="2688291"/>
            <a:ext cx="3320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reads: 74,474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48897" y="2463523"/>
            <a:ext cx="1432231" cy="1473964"/>
            <a:chOff x="447369" y="2487315"/>
            <a:chExt cx="1432231" cy="14739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69" y="2487315"/>
              <a:ext cx="1432231" cy="112732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2797" y="3591947"/>
              <a:ext cx="1264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PacBio</a:t>
              </a:r>
              <a:r>
                <a:rPr lang="en-US" dirty="0"/>
                <a:t> RS II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2278" y="4518484"/>
            <a:ext cx="8409622" cy="2138687"/>
            <a:chOff x="442278" y="4518484"/>
            <a:chExt cx="8409622" cy="2138687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2278" y="4518484"/>
              <a:ext cx="4705821" cy="5727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PCR-free </a:t>
              </a:r>
              <a:r>
                <a:rPr lang="en-US" dirty="0" err="1"/>
                <a:t>Illumina</a:t>
              </a:r>
              <a:r>
                <a:rPr lang="en-US" dirty="0"/>
                <a:t> </a:t>
              </a:r>
              <a:r>
                <a:rPr lang="en-US" dirty="0" err="1"/>
                <a:t>TruSeq</a:t>
              </a:r>
              <a:r>
                <a:rPr lang="en-US" dirty="0"/>
                <a:t>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2340" y="5091283"/>
              <a:ext cx="5509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&gt;2x10</a:t>
              </a:r>
              <a:r>
                <a:rPr lang="en-US" sz="2400" baseline="30000" dirty="0" smtClean="0"/>
                <a:t>7</a:t>
              </a:r>
              <a:r>
                <a:rPr lang="en-US" sz="2400" dirty="0" smtClean="0"/>
                <a:t> pairs of </a:t>
              </a:r>
              <a:r>
                <a:rPr lang="en-US" sz="2400" dirty="0"/>
                <a:t>2x250 paired-</a:t>
              </a:r>
              <a:r>
                <a:rPr lang="en-US" sz="2400" dirty="0" smtClean="0"/>
                <a:t>end reads</a:t>
              </a:r>
            </a:p>
            <a:p>
              <a:r>
                <a:rPr lang="en-US" sz="2400" dirty="0" smtClean="0"/>
                <a:t>Coverage</a:t>
              </a:r>
              <a:r>
                <a:rPr lang="en-US" sz="2400" baseline="30000" dirty="0"/>
                <a:t>*</a:t>
              </a:r>
              <a:r>
                <a:rPr lang="en-US" sz="2400" dirty="0" smtClean="0"/>
                <a:t>: 222x</a:t>
              </a:r>
              <a:endParaRPr lang="en-US" sz="24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97" y="4906097"/>
              <a:ext cx="1554603" cy="126959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71269" y="620009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HiSeq</a:t>
              </a:r>
              <a:r>
                <a:rPr lang="en-US" dirty="0" smtClean="0"/>
                <a:t> 2500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27807" y="6380172"/>
              <a:ext cx="2507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* assuming the genome </a:t>
              </a:r>
              <a:r>
                <a:rPr lang="en-US" sz="1200" dirty="0"/>
                <a:t>size </a:t>
              </a:r>
              <a:r>
                <a:rPr lang="en-US" sz="1200" dirty="0" smtClean="0"/>
                <a:t>is </a:t>
              </a:r>
              <a:r>
                <a:rPr lang="en-US" sz="1200" dirty="0"/>
                <a:t>45 </a:t>
              </a:r>
              <a:r>
                <a:rPr lang="en-US" sz="1200" dirty="0" smtClean="0"/>
                <a:t>Mb</a:t>
              </a:r>
              <a:endParaRPr lang="en-US" sz="1200" dirty="0"/>
            </a:p>
          </p:txBody>
        </p:sp>
      </p:grpSp>
      <p:pic>
        <p:nvPicPr>
          <p:cNvPr id="17" name="Picture 16" descr="2o-PacBio.le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51" y="1753556"/>
            <a:ext cx="3273314" cy="2909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922924"/>
            <a:ext cx="2336460" cy="1451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5053" y="930962"/>
            <a:ext cx="1799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K-State BRI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2872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47" y="183337"/>
            <a:ext cx="5194168" cy="89482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Summary of the assembly</a:t>
            </a:r>
            <a:endParaRPr lang="en-US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463815" y="74232"/>
            <a:ext cx="193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List of </a:t>
            </a:r>
            <a:r>
              <a:rPr lang="en-US" sz="1600" dirty="0" err="1" smtClean="0"/>
              <a:t>contigs</a:t>
            </a:r>
            <a:r>
              <a:rPr lang="en-US" sz="1600" dirty="0" smtClean="0"/>
              <a:t> (N=31)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98947" y="1258139"/>
            <a:ext cx="3485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Statistics of the assembly*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475" y="6028373"/>
            <a:ext cx="2498062" cy="369332"/>
          </a:xfrm>
          <a:prstGeom prst="rect">
            <a:avLst/>
          </a:prstGeom>
          <a:solidFill>
            <a:srgbClr val="FAC090"/>
          </a:solidFill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#</a:t>
            </a:r>
            <a:r>
              <a:rPr lang="en-US" dirty="0" smtClean="0"/>
              <a:t> </a:t>
            </a:r>
            <a:r>
              <a:rPr lang="en-US" dirty="0" err="1" smtClean="0"/>
              <a:t>mitochondial</a:t>
            </a:r>
            <a:r>
              <a:rPr lang="en-US" dirty="0" smtClean="0"/>
              <a:t> sequence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350343" y="6091775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23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905725"/>
              </p:ext>
            </p:extLst>
          </p:nvPr>
        </p:nvGraphicFramePr>
        <p:xfrm>
          <a:off x="598947" y="1852960"/>
          <a:ext cx="4286320" cy="2540000"/>
        </p:xfrm>
        <a:graphic>
          <a:graphicData uri="http://schemas.openxmlformats.org/drawingml/2006/table">
            <a:tbl>
              <a:tblPr/>
              <a:tblGrid>
                <a:gridCol w="2703053"/>
                <a:gridCol w="158326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Statistics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number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length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44,522,920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longest contig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shortest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12,906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N50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5,402,116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 GC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GC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94567"/>
              </p:ext>
            </p:extLst>
          </p:nvPr>
        </p:nvGraphicFramePr>
        <p:xfrm>
          <a:off x="5463815" y="424355"/>
          <a:ext cx="2733696" cy="6158016"/>
        </p:xfrm>
        <a:graphic>
          <a:graphicData uri="http://schemas.openxmlformats.org/drawingml/2006/table">
            <a:tbl>
              <a:tblPr/>
              <a:tblGrid>
                <a:gridCol w="1068400"/>
                <a:gridCol w="949358"/>
                <a:gridCol w="715938"/>
              </a:tblGrid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GC%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7,531,155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4,657,194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1,778,515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461,599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398,015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253,502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240,676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237,459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184,678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138,010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110,918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78,737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69,533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tig00000043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57,199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51,862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47,134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42,261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tig00000041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36,641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36,455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35,037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32,608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28,099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27,162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25,161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12,906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7948" y="4672734"/>
            <a:ext cx="441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</a:t>
            </a:r>
            <a:r>
              <a:rPr lang="fr-FR" i="1" dirty="0" err="1" smtClean="0"/>
              <a:t>Canu</a:t>
            </a:r>
            <a:r>
              <a:rPr lang="fr-FR" dirty="0" smtClean="0"/>
              <a:t> for </a:t>
            </a:r>
            <a:r>
              <a:rPr lang="fr-FR" dirty="0" err="1"/>
              <a:t>PacBio</a:t>
            </a:r>
            <a:r>
              <a:rPr lang="fr-FR" dirty="0"/>
              <a:t> </a:t>
            </a:r>
            <a:r>
              <a:rPr lang="fr-FR" dirty="0" err="1" smtClean="0"/>
              <a:t>assembly</a:t>
            </a:r>
            <a:endParaRPr lang="fr-FR" dirty="0" smtClean="0"/>
          </a:p>
          <a:p>
            <a:r>
              <a:rPr lang="fr-FR" dirty="0" smtClean="0"/>
              <a:t>   </a:t>
            </a:r>
            <a:r>
              <a:rPr lang="fr-FR" i="1" dirty="0" err="1" smtClean="0"/>
              <a:t>Quiver</a:t>
            </a:r>
            <a:r>
              <a:rPr lang="fr-FR" dirty="0" smtClean="0"/>
              <a:t> </a:t>
            </a:r>
            <a:r>
              <a:rPr lang="fr-FR" dirty="0" err="1" smtClean="0"/>
              <a:t>polishing</a:t>
            </a:r>
            <a:endParaRPr lang="fr-FR" dirty="0"/>
          </a:p>
          <a:p>
            <a:r>
              <a:rPr lang="fr-FR" dirty="0" smtClean="0"/>
              <a:t>  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correction </a:t>
            </a:r>
            <a:r>
              <a:rPr lang="fr-FR" dirty="0" err="1" smtClean="0"/>
              <a:t>using</a:t>
            </a:r>
            <a:r>
              <a:rPr lang="fr-FR" dirty="0" smtClean="0"/>
              <a:t> Illumina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29553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67"/>
            <a:ext cx="8229600" cy="894568"/>
          </a:xfrm>
        </p:spPr>
        <p:txBody>
          <a:bodyPr>
            <a:noAutofit/>
          </a:bodyPr>
          <a:lstStyle/>
          <a:p>
            <a:r>
              <a:rPr lang="en-US" sz="3200" dirty="0" smtClean="0"/>
              <a:t>BAC-end sequencing for assembly improvement?</a:t>
            </a:r>
            <a:endParaRPr lang="en-US" sz="3200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072574" y="349534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1277" y="1880231"/>
            <a:ext cx="8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60853" y="1316365"/>
            <a:ext cx="29754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en-US" sz="2800" u="sng" dirty="0" smtClean="0">
                <a:solidFill>
                  <a:schemeClr val="accent2">
                    <a:lumMod val="75000"/>
                  </a:schemeClr>
                </a:solidFill>
              </a:rPr>
              <a:t> insert </a:t>
            </a:r>
          </a:p>
          <a:p>
            <a:pPr algn="ctr"/>
            <a:r>
              <a:rPr lang="en-US" sz="2000" dirty="0" smtClean="0"/>
              <a:t>long genomic DNA fragment (e.g., 200 kb)</a:t>
            </a:r>
            <a:endParaRPr lang="en-US" sz="20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2758900" y="3716897"/>
            <a:ext cx="579545" cy="332036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01638" y="3737715"/>
            <a:ext cx="619544" cy="322297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11410" y="4454470"/>
            <a:ext cx="1458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953735"/>
                </a:solidFill>
              </a:rPr>
              <a:t>BAC</a:t>
            </a:r>
            <a:endParaRPr lang="en-US" sz="6000" dirty="0">
              <a:solidFill>
                <a:srgbClr val="953735"/>
              </a:solidFill>
            </a:endParaRPr>
          </a:p>
        </p:txBody>
      </p:sp>
      <p:pic>
        <p:nvPicPr>
          <p:cNvPr id="8" name="Picture 7" descr="clo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" y="3267631"/>
            <a:ext cx="3486150" cy="3429000"/>
          </a:xfrm>
          <a:prstGeom prst="rect">
            <a:avLst/>
          </a:prstGeom>
        </p:spPr>
      </p:pic>
      <p:pic>
        <p:nvPicPr>
          <p:cNvPr id="9" name="Picture 8" descr="vect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" y="1581046"/>
            <a:ext cx="506582" cy="2823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35008" y="4727921"/>
            <a:ext cx="446505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BAC ends of clones </a:t>
            </a:r>
            <a:r>
              <a:rPr lang="en-US" sz="2400" b="1" i="1" dirty="0" smtClean="0">
                <a:solidFill>
                  <a:srgbClr val="984807"/>
                </a:solidFill>
              </a:rPr>
              <a:t>one by one</a:t>
            </a:r>
            <a:r>
              <a:rPr lang="en-US" sz="2400" dirty="0" smtClean="0"/>
              <a:t>, which is very low-throughput and cost-inefficient.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60689" y="2912256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ector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0765" y="6356350"/>
            <a:ext cx="2133600" cy="365125"/>
          </a:xfrm>
        </p:spPr>
        <p:txBody>
          <a:bodyPr/>
          <a:lstStyle/>
          <a:p>
            <a:fld id="{FA886FFA-6B8F-6844-B24E-EB860EB0BCD9}" type="slidenum">
              <a:rPr lang="en-US" smtClean="0"/>
              <a:t>24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388524" y="2509615"/>
            <a:ext cx="2743191" cy="1300311"/>
            <a:chOff x="1996926" y="3695468"/>
            <a:chExt cx="2743191" cy="1300311"/>
          </a:xfrm>
        </p:grpSpPr>
        <p:sp>
          <p:nvSpPr>
            <p:cNvPr id="17" name="Rectangle 16"/>
            <p:cNvSpPr/>
            <p:nvPr/>
          </p:nvSpPr>
          <p:spPr>
            <a:xfrm>
              <a:off x="1996926" y="4461247"/>
              <a:ext cx="1284328" cy="17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11794" y="4453477"/>
              <a:ext cx="1328323" cy="1787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06702" y="459566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contig</a:t>
              </a:r>
              <a:r>
                <a:rPr lang="en-US" sz="2000" dirty="0" smtClean="0"/>
                <a:t> 1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6813" y="4595669"/>
              <a:ext cx="101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contig</a:t>
              </a:r>
              <a:r>
                <a:rPr lang="en-US" sz="2000" dirty="0" smtClean="0"/>
                <a:t> 2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10904" y="3695468"/>
              <a:ext cx="1534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scaffolding</a:t>
              </a:r>
              <a:endParaRPr lang="en-US" sz="2400" dirty="0"/>
            </a:p>
          </p:txBody>
        </p:sp>
        <p:sp>
          <p:nvSpPr>
            <p:cNvPr id="10" name="Arc 9"/>
            <p:cNvSpPr/>
            <p:nvPr/>
          </p:nvSpPr>
          <p:spPr>
            <a:xfrm>
              <a:off x="2870200" y="4174067"/>
              <a:ext cx="1016000" cy="480871"/>
            </a:xfrm>
            <a:prstGeom prst="arc">
              <a:avLst>
                <a:gd name="adj1" fmla="val 10790064"/>
                <a:gd name="adj2" fmla="val 0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4569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31" y="310523"/>
            <a:ext cx="8229600" cy="938160"/>
          </a:xfrm>
        </p:spPr>
        <p:txBody>
          <a:bodyPr>
            <a:noAutofit/>
          </a:bodyPr>
          <a:lstStyle/>
          <a:p>
            <a:r>
              <a:rPr lang="en-US" sz="3200" dirty="0" smtClean="0"/>
              <a:t>Idea: build random barcodes in vectors to enable a high throughput (I)</a:t>
            </a:r>
            <a:endParaRPr lang="en-US" sz="3200" dirty="0"/>
          </a:p>
        </p:txBody>
      </p:sp>
      <p:sp>
        <p:nvSpPr>
          <p:cNvPr id="41" name="TextBox 40"/>
          <p:cNvSpPr txBox="1"/>
          <p:nvPr/>
        </p:nvSpPr>
        <p:spPr>
          <a:xfrm>
            <a:off x="788427" y="3337247"/>
            <a:ext cx="2422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Vector with barcode (Red)</a:t>
            </a:r>
            <a:endParaRPr 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17021" y="2724701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1282B"/>
                </a:solidFill>
              </a:defRPr>
            </a:lvl1pPr>
          </a:lstStyle>
          <a:p>
            <a:r>
              <a:rPr lang="en-US" dirty="0" smtClean="0"/>
              <a:t>code (Red)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463301" y="280128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159943" y="2504152"/>
            <a:ext cx="579545" cy="3320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358151" y="2504152"/>
            <a:ext cx="619544" cy="3222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 rot="1800000">
            <a:off x="7142826" y="2439724"/>
            <a:ext cx="165634" cy="187653"/>
          </a:xfrm>
          <a:prstGeom prst="rect">
            <a:avLst/>
          </a:prstGeom>
          <a:solidFill>
            <a:srgbClr val="C41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19800000">
            <a:off x="5839658" y="2439724"/>
            <a:ext cx="165634" cy="187653"/>
          </a:xfrm>
          <a:prstGeom prst="rect">
            <a:avLst/>
          </a:prstGeom>
          <a:solidFill>
            <a:srgbClr val="C41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2423253" y="5283002"/>
            <a:ext cx="575073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430353" y="5291928"/>
            <a:ext cx="599983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1292316" y="5198102"/>
            <a:ext cx="165634" cy="187653"/>
          </a:xfrm>
          <a:prstGeom prst="rect">
            <a:avLst/>
          </a:prstGeom>
          <a:solidFill>
            <a:srgbClr val="C41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2969639" y="5189176"/>
            <a:ext cx="165634" cy="187653"/>
          </a:xfrm>
          <a:prstGeom prst="rect">
            <a:avLst/>
          </a:prstGeom>
          <a:solidFill>
            <a:srgbClr val="C41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0099" y="5480278"/>
            <a:ext cx="37485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/>
              <a:t>Sequences with barcode</a:t>
            </a:r>
            <a:endParaRPr lang="en-US" sz="2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5922475" y="3544149"/>
            <a:ext cx="1458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953735"/>
                </a:solidFill>
              </a:rPr>
              <a:t>BAC</a:t>
            </a:r>
            <a:endParaRPr lang="en-US" sz="6000" dirty="0">
              <a:solidFill>
                <a:srgbClr val="953735"/>
              </a:solidFill>
            </a:endParaRPr>
          </a:p>
        </p:txBody>
      </p:sp>
      <p:pic>
        <p:nvPicPr>
          <p:cNvPr id="4" name="Picture 3" descr="barcoded_vect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18" y="2319556"/>
            <a:ext cx="774700" cy="431800"/>
          </a:xfrm>
          <a:prstGeom prst="rect">
            <a:avLst/>
          </a:prstGeom>
        </p:spPr>
      </p:pic>
      <p:pic>
        <p:nvPicPr>
          <p:cNvPr id="12" name="Picture 11" descr="barcoded_clo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85" y="1759359"/>
            <a:ext cx="4754242" cy="45983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621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31" y="244066"/>
            <a:ext cx="8229600" cy="938160"/>
          </a:xfrm>
        </p:spPr>
        <p:txBody>
          <a:bodyPr>
            <a:noAutofit/>
          </a:bodyPr>
          <a:lstStyle/>
          <a:p>
            <a:r>
              <a:rPr lang="en-US" sz="3200" dirty="0" smtClean="0"/>
              <a:t>Idea: build random barcodes in vectors to enable a high throughput (II)</a:t>
            </a:r>
            <a:endParaRPr lang="en-US" sz="3200" dirty="0"/>
          </a:p>
        </p:txBody>
      </p:sp>
      <p:pic>
        <p:nvPicPr>
          <p:cNvPr id="5" name="Picture 4" descr="barcoded_vector_fi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" y="2084287"/>
            <a:ext cx="774700" cy="2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1421" y="4645352"/>
            <a:ext cx="125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millions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barcoded vectors in a pool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2629" y="1475496"/>
            <a:ext cx="3305447" cy="5275757"/>
            <a:chOff x="1722629" y="1475496"/>
            <a:chExt cx="3305447" cy="5275757"/>
          </a:xfrm>
        </p:grpSpPr>
        <p:pic>
          <p:nvPicPr>
            <p:cNvPr id="8" name="Picture 7" descr="barcoded_clone_fiv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29" y="1475496"/>
              <a:ext cx="3305447" cy="487688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993640" y="6381921"/>
              <a:ext cx="279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tens of thousands 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of clones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8196" y="1803231"/>
            <a:ext cx="1753943" cy="5032617"/>
            <a:chOff x="5188196" y="1803231"/>
            <a:chExt cx="1753943" cy="5032617"/>
          </a:xfrm>
        </p:grpSpPr>
        <p:grpSp>
          <p:nvGrpSpPr>
            <p:cNvPr id="11" name="Group 10"/>
            <p:cNvGrpSpPr/>
            <p:nvPr/>
          </p:nvGrpSpPr>
          <p:grpSpPr>
            <a:xfrm>
              <a:off x="5710348" y="1803231"/>
              <a:ext cx="738020" cy="187653"/>
              <a:chOff x="6355646" y="1812924"/>
              <a:chExt cx="738020" cy="187653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710348" y="2258489"/>
              <a:ext cx="738020" cy="187653"/>
              <a:chOff x="6480449" y="2356682"/>
              <a:chExt cx="738020" cy="18765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10348" y="2713747"/>
              <a:ext cx="738020" cy="187653"/>
              <a:chOff x="6328049" y="2969564"/>
              <a:chExt cx="738020" cy="18765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0348" y="3169005"/>
              <a:ext cx="738020" cy="187653"/>
              <a:chOff x="6452852" y="3513322"/>
              <a:chExt cx="738020" cy="187653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710348" y="3624263"/>
              <a:ext cx="738020" cy="187653"/>
              <a:chOff x="6480449" y="3913941"/>
              <a:chExt cx="738020" cy="18765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710348" y="4079521"/>
              <a:ext cx="738020" cy="187653"/>
              <a:chOff x="6605252" y="4457699"/>
              <a:chExt cx="738020" cy="187653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6743289" y="4551525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605252" y="4457699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710348" y="4534779"/>
              <a:ext cx="738020" cy="187653"/>
              <a:chOff x="6383243" y="5051885"/>
              <a:chExt cx="738020" cy="187653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6521280" y="5145711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6383243" y="5051885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10348" y="4990037"/>
              <a:ext cx="738020" cy="187653"/>
              <a:chOff x="6508046" y="5595643"/>
              <a:chExt cx="738020" cy="187653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6646083" y="5689469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6508046" y="5595643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710348" y="5445295"/>
              <a:ext cx="738020" cy="187653"/>
              <a:chOff x="6355646" y="5974900"/>
              <a:chExt cx="738020" cy="187653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>
                <a:off x="6493683" y="6068726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6355646" y="5974900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710348" y="5900551"/>
              <a:ext cx="738020" cy="187653"/>
              <a:chOff x="6480449" y="6518658"/>
              <a:chExt cx="738020" cy="187653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6618486" y="6612484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>
                <a:off x="6480449" y="6518658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188196" y="6189517"/>
              <a:ext cx="1753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High-throughput</a:t>
              </a:r>
            </a:p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end sequencing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97502" y="2158540"/>
            <a:ext cx="1903847" cy="2695984"/>
            <a:chOff x="7104475" y="2804871"/>
            <a:chExt cx="1903847" cy="2695984"/>
          </a:xfrm>
        </p:grpSpPr>
        <p:grpSp>
          <p:nvGrpSpPr>
            <p:cNvPr id="58" name="Group 57"/>
            <p:cNvGrpSpPr/>
            <p:nvPr/>
          </p:nvGrpSpPr>
          <p:grpSpPr>
            <a:xfrm>
              <a:off x="7211406" y="3228459"/>
              <a:ext cx="738020" cy="187653"/>
              <a:chOff x="6355646" y="1812924"/>
              <a:chExt cx="738020" cy="187653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211406" y="4498060"/>
              <a:ext cx="738020" cy="187653"/>
              <a:chOff x="6480449" y="2356682"/>
              <a:chExt cx="738020" cy="187653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211406" y="2805258"/>
              <a:ext cx="738020" cy="187653"/>
              <a:chOff x="6328049" y="2969564"/>
              <a:chExt cx="738020" cy="18765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211406" y="4074861"/>
              <a:ext cx="738020" cy="187653"/>
              <a:chOff x="6452852" y="3513322"/>
              <a:chExt cx="738020" cy="18765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211406" y="3651660"/>
              <a:ext cx="738020" cy="187653"/>
              <a:chOff x="6480449" y="3913941"/>
              <a:chExt cx="738020" cy="187653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0800000">
              <a:off x="8083505" y="3228072"/>
              <a:ext cx="738020" cy="187653"/>
              <a:chOff x="6355646" y="1812924"/>
              <a:chExt cx="738020" cy="187653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8083505" y="4497673"/>
              <a:ext cx="738020" cy="187653"/>
              <a:chOff x="6480449" y="2356682"/>
              <a:chExt cx="738020" cy="187653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ectangle 100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 rot="10800000">
              <a:off x="8083505" y="2804871"/>
              <a:ext cx="738020" cy="187653"/>
              <a:chOff x="6328049" y="2969564"/>
              <a:chExt cx="738020" cy="187653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 rot="10800000">
              <a:off x="8083505" y="4074474"/>
              <a:ext cx="738020" cy="187653"/>
              <a:chOff x="6452852" y="3513322"/>
              <a:chExt cx="738020" cy="187653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 rot="10800000">
              <a:off x="8083505" y="3651273"/>
              <a:ext cx="738020" cy="187653"/>
              <a:chOff x="6480449" y="3913941"/>
              <a:chExt cx="738020" cy="187653"/>
            </a:xfrm>
          </p:grpSpPr>
          <p:cxnSp>
            <p:nvCxnSpPr>
              <p:cNvPr id="112" name="Straight Arrow Connector 111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104475" y="4854524"/>
              <a:ext cx="1903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Paired ends based on barcodes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6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LIEP Scaffolding to improve the B71 assembly</a:t>
            </a:r>
            <a:endParaRPr lang="en-US" sz="3200" dirty="0"/>
          </a:p>
        </p:txBody>
      </p:sp>
      <p:grpSp>
        <p:nvGrpSpPr>
          <p:cNvPr id="7" name="Group 6"/>
          <p:cNvGrpSpPr/>
          <p:nvPr/>
        </p:nvGrpSpPr>
        <p:grpSpPr>
          <a:xfrm>
            <a:off x="526975" y="3141561"/>
            <a:ext cx="738020" cy="187653"/>
            <a:chOff x="6355646" y="1812924"/>
            <a:chExt cx="738020" cy="18765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493683" y="190675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6355646" y="1812924"/>
              <a:ext cx="165634" cy="187653"/>
            </a:xfrm>
            <a:prstGeom prst="rect">
              <a:avLst/>
            </a:prstGeom>
            <a:solidFill>
              <a:srgbClr val="1B27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6975" y="4411162"/>
            <a:ext cx="738020" cy="187653"/>
            <a:chOff x="6480449" y="2356682"/>
            <a:chExt cx="738020" cy="18765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618486" y="245050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480449" y="2356682"/>
              <a:ext cx="165634" cy="187653"/>
            </a:xfrm>
            <a:prstGeom prst="rect">
              <a:avLst/>
            </a:prstGeom>
            <a:solidFill>
              <a:srgbClr val="008DC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6975" y="2718360"/>
            <a:ext cx="738020" cy="187653"/>
            <a:chOff x="6328049" y="2969564"/>
            <a:chExt cx="738020" cy="18765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6466086" y="306339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328049" y="2969564"/>
              <a:ext cx="165634" cy="187653"/>
            </a:xfrm>
            <a:prstGeom prst="rect">
              <a:avLst/>
            </a:prstGeom>
            <a:solidFill>
              <a:srgbClr val="C411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6975" y="3987963"/>
            <a:ext cx="738020" cy="187653"/>
            <a:chOff x="6452852" y="3513322"/>
            <a:chExt cx="738020" cy="18765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590889" y="360714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452852" y="3513322"/>
              <a:ext cx="165634" cy="187653"/>
            </a:xfrm>
            <a:prstGeom prst="rect">
              <a:avLst/>
            </a:prstGeom>
            <a:solidFill>
              <a:srgbClr val="E478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6975" y="3564762"/>
            <a:ext cx="738020" cy="187653"/>
            <a:chOff x="6480449" y="3913941"/>
            <a:chExt cx="738020" cy="187653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618486" y="4007767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480449" y="3913941"/>
              <a:ext cx="165634" cy="187653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10800000">
            <a:off x="1399074" y="3141174"/>
            <a:ext cx="738020" cy="187653"/>
            <a:chOff x="6355646" y="1812924"/>
            <a:chExt cx="738020" cy="18765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6493683" y="190675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355646" y="1812924"/>
              <a:ext cx="165634" cy="187653"/>
            </a:xfrm>
            <a:prstGeom prst="rect">
              <a:avLst/>
            </a:prstGeom>
            <a:solidFill>
              <a:srgbClr val="1B27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 rot="10800000">
            <a:off x="1399074" y="4410775"/>
            <a:ext cx="738020" cy="187653"/>
            <a:chOff x="6480449" y="2356682"/>
            <a:chExt cx="738020" cy="187653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618486" y="245050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480449" y="2356682"/>
              <a:ext cx="165634" cy="187653"/>
            </a:xfrm>
            <a:prstGeom prst="rect">
              <a:avLst/>
            </a:prstGeom>
            <a:solidFill>
              <a:srgbClr val="008DC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 rot="10800000">
            <a:off x="1399074" y="2717973"/>
            <a:ext cx="738020" cy="187653"/>
            <a:chOff x="6328049" y="2969564"/>
            <a:chExt cx="738020" cy="187653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466086" y="306339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328049" y="2969564"/>
              <a:ext cx="165634" cy="187653"/>
            </a:xfrm>
            <a:prstGeom prst="rect">
              <a:avLst/>
            </a:prstGeom>
            <a:solidFill>
              <a:srgbClr val="C411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0800000">
            <a:off x="1399074" y="3987576"/>
            <a:ext cx="738020" cy="187653"/>
            <a:chOff x="6452852" y="3513322"/>
            <a:chExt cx="738020" cy="187653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590889" y="360714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52852" y="3513322"/>
              <a:ext cx="165634" cy="187653"/>
            </a:xfrm>
            <a:prstGeom prst="rect">
              <a:avLst/>
            </a:prstGeom>
            <a:solidFill>
              <a:srgbClr val="E478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 rot="10800000">
            <a:off x="1399074" y="3564375"/>
            <a:ext cx="738020" cy="187653"/>
            <a:chOff x="6480449" y="3913941"/>
            <a:chExt cx="738020" cy="187653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6618486" y="4007767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480449" y="3913941"/>
              <a:ext cx="165634" cy="187653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95165" y="1465651"/>
            <a:ext cx="6426559" cy="3646334"/>
            <a:chOff x="2595165" y="1465651"/>
            <a:chExt cx="6426559" cy="3646334"/>
          </a:xfrm>
        </p:grpSpPr>
        <p:pic>
          <p:nvPicPr>
            <p:cNvPr id="40" name="Picture 39" descr="Screenshot 2018-07-16 16.40.5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710" y="2020624"/>
              <a:ext cx="5360690" cy="84601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709881" y="2960853"/>
              <a:ext cx="2739415" cy="17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08445" y="2953083"/>
              <a:ext cx="3015280" cy="1787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14290" y="3191258"/>
              <a:ext cx="118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contig</a:t>
              </a:r>
              <a:r>
                <a:rPr lang="en-US" sz="2400" dirty="0" smtClean="0"/>
                <a:t> 1</a:t>
              </a:r>
              <a:endParaRPr lang="en-US" sz="2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89201" y="3191258"/>
              <a:ext cx="118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contig</a:t>
              </a:r>
              <a:r>
                <a:rPr lang="en-US" sz="2400" dirty="0" smtClean="0"/>
                <a:t> 2</a:t>
              </a:r>
              <a:endParaRPr 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5165" y="4527209"/>
              <a:ext cx="64265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scaffolding two </a:t>
              </a:r>
              <a:r>
                <a:rPr lang="en-US" sz="3200" dirty="0" err="1" smtClean="0"/>
                <a:t>contigs</a:t>
              </a:r>
              <a:r>
                <a:rPr lang="en-US" sz="3200" dirty="0" smtClean="0"/>
                <a:t> to a sequence</a:t>
              </a:r>
              <a:endParaRPr lang="en-US" sz="3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40211" y="1465651"/>
              <a:ext cx="24423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LIEP scaffolding</a:t>
              </a:r>
              <a:endParaRPr lang="en-US" sz="28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61460" y="1626854"/>
            <a:ext cx="215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Long Distance End Pairs (LIEP)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663" y="4912243"/>
            <a:ext cx="20102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~95% </a:t>
            </a:r>
            <a:r>
              <a:rPr lang="en-US" dirty="0"/>
              <a:t>are </a:t>
            </a:r>
            <a:r>
              <a:rPr lang="en-US" dirty="0" smtClean="0"/>
              <a:t>long-distance read pairs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291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MoT</a:t>
            </a:r>
            <a:r>
              <a:rPr lang="en-US" sz="3200" dirty="0" smtClean="0"/>
              <a:t> B71 final assembly vs. MG8 (70-15, </a:t>
            </a:r>
            <a:r>
              <a:rPr lang="en-US" sz="3200" i="1" dirty="0" smtClean="0"/>
              <a:t>rice</a:t>
            </a:r>
            <a:r>
              <a:rPr lang="en-US" sz="3200" dirty="0" smtClean="0"/>
              <a:t> strain)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&gt;10 kb overlap and &gt;95% identity</a:t>
            </a:r>
            <a:endParaRPr lang="en-US" sz="1400" dirty="0"/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60423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/>
                <a:gridCol w="1309841"/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rice</a:t>
            </a:r>
            <a:r>
              <a:rPr lang="en-US" dirty="0" smtClean="0"/>
              <a:t> </a:t>
            </a:r>
            <a:r>
              <a:rPr lang="en-US" sz="1200" dirty="0" smtClean="0"/>
              <a:t>blast fungal reference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Wheat</a:t>
            </a:r>
            <a:endParaRPr lang="en-US" dirty="0"/>
          </a:p>
          <a:p>
            <a:r>
              <a:rPr lang="en-US" sz="1200" dirty="0" smtClean="0"/>
              <a:t>blast fungal strain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30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944682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36507"/>
              </p:ext>
            </p:extLst>
          </p:nvPr>
        </p:nvGraphicFramePr>
        <p:xfrm>
          <a:off x="3386335" y="3852649"/>
          <a:ext cx="5596466" cy="2611590"/>
        </p:xfrm>
        <a:graphic>
          <a:graphicData uri="http://schemas.openxmlformats.org/drawingml/2006/table">
            <a:tbl>
              <a:tblPr/>
              <a:tblGrid>
                <a:gridCol w="827063"/>
                <a:gridCol w="1226385"/>
                <a:gridCol w="1345885"/>
                <a:gridCol w="2197133"/>
              </a:tblGrid>
              <a:tr h="3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600" b="0" i="0" u="none" strike="noStrike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 err="1" smtClean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 smtClean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 smtClean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 smtClean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 smtClean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 smtClean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 smtClean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 smtClean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 smtClean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 smtClean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 smtClean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6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 smtClean="0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 smtClean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 smtClean="0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 smtClean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 smtClean="0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600" dirty="0" smtClean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704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Comparative genomics among </a:t>
            </a:r>
            <a:r>
              <a:rPr lang="en-US" sz="3200" dirty="0" smtClean="0"/>
              <a:t>genomes</a:t>
            </a:r>
            <a:endParaRPr lang="en-US" sz="3200" dirty="0"/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03200" y="216402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Homologs: </a:t>
            </a:r>
            <a:r>
              <a:rPr lang="en-US" sz="2800" dirty="0"/>
              <a:t>G</a:t>
            </a:r>
            <a:r>
              <a:rPr lang="en-US" sz="2800" dirty="0" smtClean="0"/>
              <a:t>enomic </a:t>
            </a:r>
            <a:r>
              <a:rPr lang="en-US" sz="2800" dirty="0" smtClean="0"/>
              <a:t>regions </a:t>
            </a:r>
            <a:r>
              <a:rPr lang="en-US" sz="2800" dirty="0" smtClean="0"/>
              <a:t>derived </a:t>
            </a:r>
            <a:r>
              <a:rPr lang="en-US" sz="2800" dirty="0" smtClean="0"/>
              <a:t>from a common ancestral </a:t>
            </a:r>
            <a:r>
              <a:rPr lang="en-US" sz="2800" dirty="0" smtClean="0"/>
              <a:t>gene.</a:t>
            </a:r>
            <a:endParaRPr lang="en-US" sz="2800" dirty="0" smtClean="0"/>
          </a:p>
          <a:p>
            <a:r>
              <a:rPr lang="en-US" sz="2800" dirty="0" err="1" smtClean="0"/>
              <a:t>Orthologs</a:t>
            </a:r>
            <a:r>
              <a:rPr lang="en-US" sz="2800" dirty="0" smtClean="0"/>
              <a:t>: </a:t>
            </a:r>
            <a:r>
              <a:rPr lang="en-US" sz="2800" dirty="0" smtClean="0"/>
              <a:t>Homologs from </a:t>
            </a:r>
            <a:r>
              <a:rPr lang="en-US" sz="2800" dirty="0" smtClean="0"/>
              <a:t>the divergence of lineages.</a:t>
            </a:r>
          </a:p>
          <a:p>
            <a:r>
              <a:rPr lang="en-US" sz="2800" dirty="0" err="1" smtClean="0"/>
              <a:t>Paralogs</a:t>
            </a:r>
            <a:r>
              <a:rPr lang="en-US" sz="2800" dirty="0" smtClean="0"/>
              <a:t>: </a:t>
            </a:r>
            <a:r>
              <a:rPr lang="en-US" sz="2800" dirty="0" smtClean="0"/>
              <a:t>Homologs derived </a:t>
            </a:r>
            <a:r>
              <a:rPr lang="en-US" sz="2800" dirty="0" smtClean="0"/>
              <a:t>from their duplication within a lineage.</a:t>
            </a:r>
          </a:p>
          <a:p>
            <a:r>
              <a:rPr lang="en-US" sz="2800" dirty="0" err="1" smtClean="0"/>
              <a:t>Homeologs</a:t>
            </a:r>
            <a:r>
              <a:rPr lang="en-US" sz="2800" dirty="0" smtClean="0"/>
              <a:t>: The subset of </a:t>
            </a:r>
            <a:r>
              <a:rPr lang="en-US" sz="2800" dirty="0" err="1" smtClean="0"/>
              <a:t>paralogs</a:t>
            </a:r>
            <a:r>
              <a:rPr lang="en-US" sz="2800" dirty="0" smtClean="0"/>
              <a:t> created by WGD. (synonyms: </a:t>
            </a:r>
            <a:r>
              <a:rPr lang="en-US" sz="2800" dirty="0" err="1" smtClean="0"/>
              <a:t>ohnolog</a:t>
            </a:r>
            <a:r>
              <a:rPr lang="en-US" sz="2800" dirty="0" smtClean="0"/>
              <a:t>; </a:t>
            </a:r>
            <a:r>
              <a:rPr lang="en-US" sz="2800" dirty="0" err="1" smtClean="0"/>
              <a:t>syntenic</a:t>
            </a:r>
            <a:r>
              <a:rPr lang="en-US" sz="2800" dirty="0" smtClean="0"/>
              <a:t> </a:t>
            </a:r>
            <a:r>
              <a:rPr lang="en-US" sz="2800" dirty="0" err="1" smtClean="0"/>
              <a:t>paralog</a:t>
            </a:r>
            <a:r>
              <a:rPr lang="en-US" sz="2800" dirty="0" smtClean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1337735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Conservation and variability</a:t>
            </a:r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599" y="1072557"/>
            <a:ext cx="4248242" cy="5378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1637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depths to infer </a:t>
            </a:r>
            <a:r>
              <a:rPr lang="en-US" sz="3200" i="1" dirty="0" smtClean="0"/>
              <a:t>copy number variation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76" y="2652787"/>
            <a:ext cx="3617580" cy="3073078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566510" y="3850342"/>
            <a:ext cx="1641514" cy="168874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413" y="1077428"/>
            <a:ext cx="472454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Aligned reads to the reference genome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Divided genome divided to bins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 smtClean="0"/>
              <a:t>Determined counts of uniquely mapped reads </a:t>
            </a:r>
            <a:r>
              <a:rPr lang="en-US" sz="2000" dirty="0"/>
              <a:t>per </a:t>
            </a:r>
            <a:r>
              <a:rPr lang="en-US" sz="2000" dirty="0" smtClean="0"/>
              <a:t>bin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b="1" dirty="0" smtClean="0"/>
              <a:t>Compared read depths in T25 </a:t>
            </a:r>
            <a:r>
              <a:rPr lang="en-US" sz="2000" b="1" i="1" dirty="0" err="1" smtClean="0"/>
              <a:t>vs</a:t>
            </a:r>
            <a:r>
              <a:rPr lang="en-US" sz="2000" b="1" dirty="0" smtClean="0"/>
              <a:t> B71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1204558" y="3114557"/>
            <a:ext cx="2004434" cy="1741396"/>
            <a:chOff x="1189616" y="3931817"/>
            <a:chExt cx="2004434" cy="1741396"/>
          </a:xfrm>
        </p:grpSpPr>
        <p:sp>
          <p:nvSpPr>
            <p:cNvPr id="12" name="Rectangle 11"/>
            <p:cNvSpPr/>
            <p:nvPr/>
          </p:nvSpPr>
          <p:spPr>
            <a:xfrm>
              <a:off x="2675597" y="3931817"/>
              <a:ext cx="150302" cy="150302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043748" y="5522911"/>
              <a:ext cx="150302" cy="15030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89616" y="5522911"/>
              <a:ext cx="150302" cy="150302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706977" y="4429271"/>
            <a:ext cx="23108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 smtClean="0"/>
              <a:t>Simply consider:</a:t>
            </a:r>
          </a:p>
          <a:p>
            <a:r>
              <a:rPr lang="en-US" dirty="0">
                <a:solidFill>
                  <a:srgbClr val="FF0000"/>
                </a:solidFill>
              </a:rPr>
              <a:t>red: two </a:t>
            </a:r>
            <a:r>
              <a:rPr lang="en-US" dirty="0" smtClean="0">
                <a:solidFill>
                  <a:srgbClr val="FF0000"/>
                </a:solidFill>
              </a:rPr>
              <a:t>copies in T25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blue: no copies in T25</a:t>
            </a:r>
          </a:p>
        </p:txBody>
      </p:sp>
      <p:sp>
        <p:nvSpPr>
          <p:cNvPr id="5" name="Rectangle 4"/>
          <p:cNvSpPr/>
          <p:nvPr/>
        </p:nvSpPr>
        <p:spPr>
          <a:xfrm>
            <a:off x="48413" y="5816375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+mj-lt"/>
              <a:buAutoNum type="arabicPeriod" startAt="5"/>
            </a:pPr>
            <a:r>
              <a:rPr lang="en-US" sz="2000" dirty="0"/>
              <a:t>Merged neighboring bins with similar signals into </a:t>
            </a:r>
            <a:r>
              <a:rPr lang="en-US" sz="2000" b="1" dirty="0"/>
              <a:t>segments</a:t>
            </a:r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creenshot 2018-01-09 17.41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74" y="1053823"/>
            <a:ext cx="4022883" cy="54174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9185"/>
          </a:xfrm>
        </p:spPr>
        <p:txBody>
          <a:bodyPr>
            <a:normAutofit/>
          </a:bodyPr>
          <a:lstStyle/>
          <a:p>
            <a:r>
              <a:rPr lang="en-US" sz="3600" dirty="0" smtClean="0"/>
              <a:t>P3 vs. B71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31</a:t>
            </a:fld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513392" y="3796302"/>
            <a:ext cx="1742842" cy="175629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369249" y="1997270"/>
            <a:ext cx="3688063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Scaf1-5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Highly dynamic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Highly repetitive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Not anchored to </a:t>
            </a:r>
            <a:r>
              <a:rPr lang="en-US" sz="2400" dirty="0"/>
              <a:t>chr1-7</a:t>
            </a:r>
          </a:p>
          <a:p>
            <a:r>
              <a:rPr lang="en-US" sz="2400" dirty="0" smtClean="0"/>
              <a:t>of a rice </a:t>
            </a:r>
            <a:r>
              <a:rPr lang="en-US" sz="2400" dirty="0"/>
              <a:t>strain (</a:t>
            </a:r>
            <a:r>
              <a:rPr lang="en-US" sz="2400" i="1" dirty="0"/>
              <a:t>dispensable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5339652" y="4596277"/>
            <a:ext cx="334714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Dispensable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mini-chromosome?</a:t>
            </a:r>
          </a:p>
          <a:p>
            <a:r>
              <a:rPr lang="en-US" sz="1200" dirty="0" smtClean="0">
                <a:solidFill>
                  <a:srgbClr val="FF0000"/>
                </a:solidFill>
              </a:rPr>
              <a:t>extra chromosome; supernumerary chromosome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30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CHEF</a:t>
            </a:r>
            <a:r>
              <a:rPr lang="en-US" sz="3200" dirty="0" smtClean="0"/>
              <a:t> gel to separate chromosome-sized DNA</a:t>
            </a:r>
            <a:endParaRPr lang="en-US" sz="3200" dirty="0"/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6" y="1324320"/>
            <a:ext cx="3330687" cy="44039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506860" y="1204895"/>
            <a:ext cx="4348819" cy="2841341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4339276" y="4363720"/>
            <a:ext cx="4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Are some of the scaf1-5 or all from the mini-chromosome?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414" y="5728229"/>
            <a:ext cx="4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T25 has no mini-chromosomes</a:t>
            </a:r>
          </a:p>
          <a:p>
            <a:r>
              <a:rPr lang="en-US" sz="2800" dirty="0" smtClean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870" y="274638"/>
            <a:ext cx="8364922" cy="765630"/>
          </a:xfrm>
        </p:spPr>
        <p:txBody>
          <a:bodyPr>
            <a:noAutofit/>
          </a:bodyPr>
          <a:lstStyle/>
          <a:p>
            <a:r>
              <a:rPr lang="en-US" sz="2800" dirty="0" err="1" smtClean="0"/>
              <a:t>Illumina</a:t>
            </a:r>
            <a:r>
              <a:rPr lang="en-US" sz="2800" dirty="0" smtClean="0"/>
              <a:t> sequencing of mini-chromosomes (mini) recovered from CHEF gels</a:t>
            </a:r>
            <a:endParaRPr lang="en-US" sz="28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4492971" y="1297483"/>
            <a:ext cx="4400499" cy="4400499"/>
            <a:chOff x="4374996" y="1297483"/>
            <a:chExt cx="4400499" cy="4400499"/>
          </a:xfrm>
        </p:grpSpPr>
        <p:pic>
          <p:nvPicPr>
            <p:cNvPr id="11" name="Picture 10" descr="B71.CHEF-Seq.mini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4996" y="1297483"/>
              <a:ext cx="4400499" cy="440049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913404" y="3214523"/>
              <a:ext cx="13842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B71mini</a:t>
              </a:r>
              <a:endParaRPr 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83718" y="4664291"/>
            <a:ext cx="44043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DNA recovered from gels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Whole </a:t>
            </a:r>
            <a:r>
              <a:rPr lang="en-US" sz="2400" dirty="0" smtClean="0">
                <a:solidFill>
                  <a:srgbClr val="FF0000"/>
                </a:solidFill>
              </a:rPr>
              <a:t>mini</a:t>
            </a:r>
            <a:r>
              <a:rPr lang="en-US" sz="2400" dirty="0" smtClean="0"/>
              <a:t> sequencing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Alignment to the B71 genome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Genomic coverage and depth of uniquely mapped reads </a:t>
            </a:r>
            <a:endParaRPr lang="en-US" sz="2400" dirty="0"/>
          </a:p>
        </p:txBody>
      </p:sp>
      <p:pic>
        <p:nvPicPr>
          <p:cNvPr id="21" name="Picture 20" descr="Screenshot 2018-01-09 17.20.4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068" y="1317748"/>
            <a:ext cx="2452136" cy="3156264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972517" y="3282923"/>
            <a:ext cx="398557" cy="3850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711089" y="5772286"/>
            <a:ext cx="4000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All five scaffolds (scaf1-5) are from the mini.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668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 smtClean="0"/>
              <a:t>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2134"/>
            <a:ext cx="8229600" cy="5469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Pinkel</a:t>
            </a:r>
            <a:r>
              <a:rPr lang="en-US" sz="2400" dirty="0"/>
              <a:t>, D. &amp; Albertson, D. G. Comparative genomic hybridization.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6, 331–354 (2005).</a:t>
            </a:r>
          </a:p>
          <a:p>
            <a:pPr marL="0" indent="0">
              <a:buNone/>
            </a:pPr>
            <a:r>
              <a:rPr lang="en-US" sz="2400" dirty="0"/>
              <a:t>Miller, W., </a:t>
            </a:r>
            <a:r>
              <a:rPr lang="en-US" sz="2400" dirty="0" err="1"/>
              <a:t>Makova</a:t>
            </a:r>
            <a:r>
              <a:rPr lang="en-US" sz="2400" dirty="0"/>
              <a:t>, K. D., </a:t>
            </a:r>
            <a:r>
              <a:rPr lang="en-US" sz="2400" dirty="0" err="1"/>
              <a:t>Nekrutenko</a:t>
            </a:r>
            <a:r>
              <a:rPr lang="en-US" sz="2400" dirty="0"/>
              <a:t>, A. &amp; </a:t>
            </a:r>
            <a:r>
              <a:rPr lang="en-US" sz="2400" dirty="0" err="1"/>
              <a:t>Hardison</a:t>
            </a:r>
            <a:r>
              <a:rPr lang="en-US" sz="2400" dirty="0"/>
              <a:t>, R. C. Comparative genomics.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5, 15–56 (2004).</a:t>
            </a:r>
          </a:p>
          <a:p>
            <a:pPr marL="0" indent="0">
              <a:buNone/>
            </a:pPr>
            <a:r>
              <a:rPr lang="en-US" sz="2400" dirty="0" err="1"/>
              <a:t>Korbel</a:t>
            </a:r>
            <a:r>
              <a:rPr lang="en-US" sz="2400" dirty="0"/>
              <a:t>, J. O. et al. Paired-end mapping reveals extensive structural variation in the human genome. Science 318, 420–426 (2007).</a:t>
            </a:r>
          </a:p>
          <a:p>
            <a:pPr marL="0" indent="0">
              <a:buNone/>
            </a:pPr>
            <a:r>
              <a:rPr lang="en-US" sz="2400" dirty="0"/>
              <a:t>Armstrong, J., </a:t>
            </a:r>
            <a:r>
              <a:rPr lang="en-US" sz="2400" dirty="0" err="1"/>
              <a:t>Fiddes</a:t>
            </a:r>
            <a:r>
              <a:rPr lang="en-US" sz="2400" dirty="0"/>
              <a:t>, I. T., </a:t>
            </a:r>
            <a:r>
              <a:rPr lang="en-US" sz="2400" dirty="0" err="1"/>
              <a:t>Diekhans</a:t>
            </a:r>
            <a:r>
              <a:rPr lang="en-US" sz="2400" dirty="0"/>
              <a:t>, M. &amp; Paten, B. Whole-Genome Alignment and Comparative Annotation. </a:t>
            </a:r>
            <a:r>
              <a:rPr lang="en-US" sz="2400" dirty="0" err="1"/>
              <a:t>Annu</a:t>
            </a:r>
            <a:r>
              <a:rPr lang="en-US" sz="2400" dirty="0"/>
              <a:t> Rev </a:t>
            </a:r>
            <a:r>
              <a:rPr lang="en-US" sz="2400" dirty="0" err="1"/>
              <a:t>Anim</a:t>
            </a:r>
            <a:r>
              <a:rPr lang="en-US" sz="2400" dirty="0"/>
              <a:t> </a:t>
            </a:r>
            <a:r>
              <a:rPr lang="en-US" sz="2400" dirty="0" err="1"/>
              <a:t>Biosci</a:t>
            </a:r>
            <a:r>
              <a:rPr lang="en-US" sz="2400" dirty="0"/>
              <a:t> (2018). doi:10.1146/annurev-animal-020518-115005</a:t>
            </a:r>
          </a:p>
          <a:p>
            <a:pPr marL="0" indent="0">
              <a:buNone/>
            </a:pPr>
            <a:r>
              <a:rPr lang="en-US" sz="2400" dirty="0" err="1"/>
              <a:t>Kronenberg</a:t>
            </a:r>
            <a:r>
              <a:rPr lang="en-US" sz="2400" dirty="0"/>
              <a:t>, Z. N. et al. High-resolution comparative analysis of great ape genomes. Science 360, (2018).</a:t>
            </a:r>
          </a:p>
        </p:txBody>
      </p:sp>
    </p:spTree>
    <p:extLst>
      <p:ext uri="{BB962C8B-B14F-4D97-AF65-F5344CB8AC3E}">
        <p14:creationId xmlns:p14="http://schemas.microsoft.com/office/powerpoint/2010/main" val="334886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027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47876" y="840976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 smtClean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Synteny</a:t>
            </a:r>
            <a:r>
              <a:rPr lang="en-US" sz="2400" dirty="0" smtClean="0">
                <a:latin typeface="Arial"/>
                <a:cs typeface="Arial"/>
              </a:rPr>
              <a:t> is usually referred </a:t>
            </a:r>
            <a:r>
              <a:rPr lang="en-US" sz="2400" dirty="0">
                <a:latin typeface="Arial"/>
                <a:cs typeface="Arial"/>
              </a:rPr>
              <a:t>to </a:t>
            </a:r>
            <a:r>
              <a:rPr lang="en-US" sz="2400" dirty="0" smtClean="0">
                <a:latin typeface="Arial"/>
                <a:cs typeface="Arial"/>
              </a:rPr>
              <a:t>as </a:t>
            </a:r>
            <a:r>
              <a:rPr lang="en-US" sz="2400" dirty="0">
                <a:latin typeface="Arial"/>
                <a:cs typeface="Arial"/>
              </a:rPr>
              <a:t>the conservation of blocks of order within two sets of chromosomes that are being compared with each other</a:t>
            </a:r>
            <a:r>
              <a:rPr lang="en-US" sz="2400" dirty="0" smtClean="0">
                <a:latin typeface="Arial"/>
                <a:cs typeface="Arial"/>
              </a:rPr>
              <a:t>. </a:t>
            </a:r>
            <a:r>
              <a:rPr lang="en-US" sz="2400" dirty="0" err="1">
                <a:latin typeface="Arial"/>
                <a:cs typeface="Arial"/>
              </a:rPr>
              <a:t>Syntenic</a:t>
            </a:r>
            <a:r>
              <a:rPr lang="en-US" sz="2400" dirty="0">
                <a:latin typeface="Arial"/>
                <a:cs typeface="Arial"/>
              </a:rPr>
              <a:t> regions are evidence by homologous genes arranged in a collinear order</a:t>
            </a:r>
            <a:r>
              <a:rPr lang="en-US" sz="2400" dirty="0" smtClean="0">
                <a:latin typeface="Arial"/>
                <a:cs typeface="Arial"/>
              </a:rPr>
              <a:t>.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8" y="2495301"/>
            <a:ext cx="8288098" cy="412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133" y="650240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610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Intra-species genome rearrangements and structural variation (SV)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9107"/>
            <a:ext cx="8229600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Variation of </a:t>
            </a:r>
            <a:r>
              <a:rPr lang="en-US" sz="2800" i="1" dirty="0" smtClean="0"/>
              <a:t>hundreds of </a:t>
            </a:r>
            <a:r>
              <a:rPr lang="en-US" sz="2800" i="1" dirty="0" err="1" smtClean="0"/>
              <a:t>bp</a:t>
            </a:r>
            <a:r>
              <a:rPr lang="en-US" sz="2800" i="1" dirty="0" smtClean="0"/>
              <a:t> </a:t>
            </a:r>
            <a:r>
              <a:rPr lang="en-US" sz="2800" dirty="0" smtClean="0"/>
              <a:t>to </a:t>
            </a:r>
            <a:r>
              <a:rPr lang="en-US" sz="2800" dirty="0"/>
              <a:t>several Mb in size </a:t>
            </a:r>
          </a:p>
          <a:p>
            <a:pPr marL="0" indent="0">
              <a:buNone/>
            </a:pPr>
            <a:r>
              <a:rPr lang="en-US" sz="2800" b="1" dirty="0" smtClean="0"/>
              <a:t>Balanced variation</a:t>
            </a: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- Inversion</a:t>
            </a:r>
          </a:p>
          <a:p>
            <a:pPr marL="0" indent="0">
              <a:buNone/>
            </a:pPr>
            <a:r>
              <a:rPr lang="en-US" sz="2800" dirty="0" smtClean="0"/>
              <a:t>- Translocation</a:t>
            </a:r>
          </a:p>
          <a:p>
            <a:pPr marL="0" indent="0">
              <a:buNone/>
            </a:pPr>
            <a:r>
              <a:rPr lang="en-US" sz="2800" b="1" dirty="0" smtClean="0"/>
              <a:t>Unbalanced variation</a:t>
            </a:r>
            <a:r>
              <a:rPr lang="en-US" sz="2800" dirty="0" smtClean="0"/>
              <a:t>:</a:t>
            </a:r>
          </a:p>
          <a:p>
            <a:pPr marL="0" indent="0">
              <a:buNone/>
            </a:pPr>
            <a:r>
              <a:rPr lang="en-US" sz="2800" dirty="0" smtClean="0"/>
              <a:t>- Copy number variation (CNV)</a:t>
            </a:r>
          </a:p>
          <a:p>
            <a:pPr marL="0" indent="0">
              <a:buNone/>
            </a:pPr>
            <a:r>
              <a:rPr lang="en-US" sz="2800" dirty="0" smtClean="0"/>
              <a:t>(Presence/Absence variation, PAV)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1066786" y="5135317"/>
            <a:ext cx="6844726" cy="1142239"/>
            <a:chOff x="250341" y="5094455"/>
            <a:chExt cx="8436459" cy="1531705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50341" y="643142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250341" y="5317713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272503" y="5094455"/>
              <a:ext cx="2447306" cy="3894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54235" y="6236694"/>
              <a:ext cx="2447307" cy="3894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/>
            <p:cNvCxnSpPr/>
            <p:nvPr/>
          </p:nvCxnSpPr>
          <p:spPr>
            <a:xfrm flipH="1">
              <a:off x="3501543" y="5483921"/>
              <a:ext cx="2218266" cy="752773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1054235" y="5483921"/>
              <a:ext cx="2218268" cy="752773"/>
            </a:xfrm>
            <a:prstGeom prst="line">
              <a:avLst/>
            </a:prstGeom>
            <a:ln>
              <a:solidFill>
                <a:schemeClr val="accent4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4991674" y="6236694"/>
              <a:ext cx="2336164" cy="38946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3272503" y="5483921"/>
              <a:ext cx="1719171" cy="752773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719809" y="5483921"/>
              <a:ext cx="1608029" cy="752773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 smtClean="0">
                <a:latin typeface="Arial"/>
                <a:ea typeface="ＭＳ Ｐゴシック" charset="0"/>
                <a:cs typeface="Arial"/>
              </a:rPr>
              <a:t>)</a:t>
            </a:r>
            <a:endParaRPr lang="en-US" sz="3200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422997" y="1675791"/>
            <a:ext cx="1223962" cy="849312"/>
          </a:xfrm>
          <a:prstGeom prst="ellipse">
            <a:avLst/>
          </a:prstGeom>
          <a:solidFill>
            <a:srgbClr val="008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 smtClean="0"/>
              <a:t>A</a:t>
            </a:r>
            <a:endParaRPr lang="en-US" sz="4800" dirty="0"/>
          </a:p>
        </p:txBody>
      </p:sp>
      <p:sp>
        <p:nvSpPr>
          <p:cNvPr id="13" name="Oval 12"/>
          <p:cNvSpPr/>
          <p:nvPr/>
        </p:nvSpPr>
        <p:spPr>
          <a:xfrm>
            <a:off x="5047424" y="1675791"/>
            <a:ext cx="1223962" cy="849312"/>
          </a:xfrm>
          <a:prstGeom prst="ellipse">
            <a:avLst/>
          </a:prstGeom>
          <a:solidFill>
            <a:srgbClr val="0000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 smtClean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  <a:endParaRPr lang="en-US" sz="4800" dirty="0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412224" y="2766898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1253067" y="1879799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 smtClean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04370" y="1635856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+</a:t>
            </a:r>
            <a:endParaRPr lang="en-US" sz="4800" dirty="0"/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4438164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4590871"/>
            <a:ext cx="400110" cy="970378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</a:t>
            </a:r>
            <a:r>
              <a:rPr lang="en-US" sz="1400" dirty="0" smtClean="0">
                <a:latin typeface="Arial"/>
                <a:ea typeface="ＭＳ Ｐゴシック" charset="-128"/>
                <a:cs typeface="Arial"/>
              </a:rPr>
              <a:t>(</a:t>
            </a:r>
            <a:r>
              <a:rPr lang="en-US" sz="1400" b="1" dirty="0">
                <a:solidFill>
                  <a:srgbClr val="008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 smtClean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 smtClean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 smtClean="0">
                <a:latin typeface="Arial"/>
                <a:ea typeface="ＭＳ Ｐゴシック" charset="-128"/>
                <a:cs typeface="Arial"/>
              </a:rPr>
              <a:t>)</a:t>
            </a:r>
            <a:endParaRPr lang="en-US" sz="1400" dirty="0">
              <a:latin typeface="Arial"/>
              <a:ea typeface="ＭＳ Ｐゴシック" charset="-128"/>
              <a:cs typeface="Arial"/>
            </a:endParaRPr>
          </a:p>
        </p:txBody>
      </p:sp>
      <p:grpSp>
        <p:nvGrpSpPr>
          <p:cNvPr id="31758" name="Group 31757"/>
          <p:cNvGrpSpPr/>
          <p:nvPr/>
        </p:nvGrpSpPr>
        <p:grpSpPr>
          <a:xfrm>
            <a:off x="1143904" y="4920108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2799"/>
            <a:ext cx="8229600" cy="2319867"/>
          </a:xfrm>
        </p:spPr>
        <p:txBody>
          <a:bodyPr/>
          <a:lstStyle/>
          <a:p>
            <a:r>
              <a:rPr lang="en-US" dirty="0" smtClean="0"/>
              <a:t>NGS provides information for the discovery of variants, including structural variation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 smtClean="0"/>
              <a:t>Variants in sequencing reads</a:t>
            </a:r>
            <a:endParaRPr lang="en-US" sz="3200" dirty="0"/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5" y="999068"/>
            <a:ext cx="8721052" cy="56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57200" y="109538"/>
            <a:ext cx="8229600" cy="7239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ea typeface="ＭＳ Ｐゴシック" charset="0"/>
                <a:cs typeface="Arial"/>
              </a:rPr>
              <a:t>Read depths</a:t>
            </a:r>
            <a:endParaRPr lang="en-US" sz="3200" dirty="0">
              <a:latin typeface="Arial"/>
              <a:ea typeface="ＭＳ Ｐゴシック" charset="0"/>
              <a:cs typeface="Arial"/>
            </a:endParaRP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2631802" y="1953786"/>
            <a:ext cx="3879272" cy="762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4215068" y="1577109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5292644" y="1615209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3784038" y="157710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3115941" y="1691409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3266802" y="161520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4042656" y="169140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4344377" y="1767609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4430583" y="1691409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5378850" y="1691409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4861613" y="1729509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5163335" y="1615209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5529710" y="1615209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5723674" y="1767609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5917637" y="1615209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3525420" y="176760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3913347" y="1767609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3611626" y="165330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1"/>
          <p:cNvSpPr>
            <a:spLocks noChangeShapeType="1"/>
          </p:cNvSpPr>
          <p:nvPr/>
        </p:nvSpPr>
        <p:spPr bwMode="auto">
          <a:xfrm>
            <a:off x="2868869" y="218238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42"/>
          <p:cNvSpPr>
            <a:spLocks noChangeShapeType="1"/>
          </p:cNvSpPr>
          <p:nvPr/>
        </p:nvSpPr>
        <p:spPr bwMode="auto">
          <a:xfrm>
            <a:off x="4916262" y="218238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43"/>
          <p:cNvSpPr>
            <a:spLocks noChangeShapeType="1"/>
          </p:cNvSpPr>
          <p:nvPr/>
        </p:nvSpPr>
        <p:spPr bwMode="auto">
          <a:xfrm>
            <a:off x="5993838" y="2220486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44"/>
          <p:cNvSpPr>
            <a:spLocks noChangeShapeType="1"/>
          </p:cNvSpPr>
          <p:nvPr/>
        </p:nvSpPr>
        <p:spPr bwMode="auto">
          <a:xfrm flipV="1">
            <a:off x="4485232" y="21823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45"/>
          <p:cNvSpPr>
            <a:spLocks noChangeShapeType="1"/>
          </p:cNvSpPr>
          <p:nvPr/>
        </p:nvSpPr>
        <p:spPr bwMode="auto">
          <a:xfrm>
            <a:off x="2631802" y="229668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46"/>
          <p:cNvSpPr>
            <a:spLocks noChangeShapeType="1"/>
          </p:cNvSpPr>
          <p:nvPr/>
        </p:nvSpPr>
        <p:spPr bwMode="auto">
          <a:xfrm>
            <a:off x="3105935" y="237288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47"/>
          <p:cNvSpPr>
            <a:spLocks noChangeShapeType="1"/>
          </p:cNvSpPr>
          <p:nvPr/>
        </p:nvSpPr>
        <p:spPr bwMode="auto">
          <a:xfrm>
            <a:off x="3192141" y="229668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48"/>
          <p:cNvSpPr>
            <a:spLocks noChangeShapeType="1"/>
          </p:cNvSpPr>
          <p:nvPr/>
        </p:nvSpPr>
        <p:spPr bwMode="auto">
          <a:xfrm flipV="1">
            <a:off x="3493862" y="2220486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Line 49"/>
          <p:cNvSpPr>
            <a:spLocks noChangeShapeType="1"/>
          </p:cNvSpPr>
          <p:nvPr/>
        </p:nvSpPr>
        <p:spPr bwMode="auto">
          <a:xfrm flipV="1">
            <a:off x="3601620" y="2372886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Line 50"/>
          <p:cNvSpPr>
            <a:spLocks noChangeShapeType="1"/>
          </p:cNvSpPr>
          <p:nvPr/>
        </p:nvSpPr>
        <p:spPr bwMode="auto">
          <a:xfrm>
            <a:off x="3817135" y="2296686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51"/>
          <p:cNvSpPr>
            <a:spLocks noChangeShapeType="1"/>
          </p:cNvSpPr>
          <p:nvPr/>
        </p:nvSpPr>
        <p:spPr bwMode="auto">
          <a:xfrm>
            <a:off x="3967996" y="22204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52"/>
          <p:cNvSpPr>
            <a:spLocks noChangeShapeType="1"/>
          </p:cNvSpPr>
          <p:nvPr/>
        </p:nvSpPr>
        <p:spPr bwMode="auto">
          <a:xfrm>
            <a:off x="4743850" y="22966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53"/>
          <p:cNvSpPr>
            <a:spLocks noChangeShapeType="1"/>
          </p:cNvSpPr>
          <p:nvPr/>
        </p:nvSpPr>
        <p:spPr bwMode="auto">
          <a:xfrm>
            <a:off x="5045571" y="237288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54"/>
          <p:cNvSpPr>
            <a:spLocks noChangeShapeType="1"/>
          </p:cNvSpPr>
          <p:nvPr/>
        </p:nvSpPr>
        <p:spPr bwMode="auto">
          <a:xfrm>
            <a:off x="5131777" y="229668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55"/>
          <p:cNvSpPr>
            <a:spLocks noChangeShapeType="1"/>
          </p:cNvSpPr>
          <p:nvPr/>
        </p:nvSpPr>
        <p:spPr bwMode="auto">
          <a:xfrm flipV="1">
            <a:off x="5455050" y="22204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56"/>
          <p:cNvSpPr>
            <a:spLocks noChangeShapeType="1"/>
          </p:cNvSpPr>
          <p:nvPr/>
        </p:nvSpPr>
        <p:spPr bwMode="auto">
          <a:xfrm flipV="1">
            <a:off x="5692116" y="237288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57"/>
          <p:cNvSpPr>
            <a:spLocks noChangeShapeType="1"/>
          </p:cNvSpPr>
          <p:nvPr/>
        </p:nvSpPr>
        <p:spPr bwMode="auto">
          <a:xfrm>
            <a:off x="6080044" y="229668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8"/>
          <p:cNvSpPr>
            <a:spLocks noChangeShapeType="1"/>
          </p:cNvSpPr>
          <p:nvPr/>
        </p:nvSpPr>
        <p:spPr bwMode="auto">
          <a:xfrm>
            <a:off x="5562807" y="22966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59"/>
          <p:cNvSpPr>
            <a:spLocks noChangeShapeType="1"/>
          </p:cNvSpPr>
          <p:nvPr/>
        </p:nvSpPr>
        <p:spPr bwMode="auto">
          <a:xfrm>
            <a:off x="5864529" y="2220486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0"/>
          <p:cNvSpPr>
            <a:spLocks noChangeShapeType="1"/>
          </p:cNvSpPr>
          <p:nvPr/>
        </p:nvSpPr>
        <p:spPr bwMode="auto">
          <a:xfrm>
            <a:off x="6230904" y="2220486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3"/>
          <p:cNvSpPr>
            <a:spLocks noChangeShapeType="1"/>
          </p:cNvSpPr>
          <p:nvPr/>
        </p:nvSpPr>
        <p:spPr bwMode="auto">
          <a:xfrm>
            <a:off x="4226614" y="23728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/>
          <p:cNvSpPr>
            <a:spLocks noChangeShapeType="1"/>
          </p:cNvSpPr>
          <p:nvPr/>
        </p:nvSpPr>
        <p:spPr bwMode="auto">
          <a:xfrm>
            <a:off x="4614541" y="23728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65"/>
          <p:cNvSpPr>
            <a:spLocks noChangeShapeType="1"/>
          </p:cNvSpPr>
          <p:nvPr/>
        </p:nvSpPr>
        <p:spPr bwMode="auto">
          <a:xfrm>
            <a:off x="4312820" y="2258586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/>
          <p:cNvSpPr>
            <a:spLocks noChangeShapeType="1"/>
          </p:cNvSpPr>
          <p:nvPr/>
        </p:nvSpPr>
        <p:spPr bwMode="auto">
          <a:xfrm>
            <a:off x="4594529" y="2487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64"/>
          <p:cNvSpPr>
            <a:spLocks noChangeShapeType="1"/>
          </p:cNvSpPr>
          <p:nvPr/>
        </p:nvSpPr>
        <p:spPr bwMode="auto">
          <a:xfrm>
            <a:off x="4308202" y="25633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64"/>
          <p:cNvSpPr>
            <a:spLocks noChangeShapeType="1"/>
          </p:cNvSpPr>
          <p:nvPr/>
        </p:nvSpPr>
        <p:spPr bwMode="auto">
          <a:xfrm>
            <a:off x="4689202" y="26395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/>
          <p:cNvSpPr>
            <a:spLocks noChangeShapeType="1"/>
          </p:cNvSpPr>
          <p:nvPr/>
        </p:nvSpPr>
        <p:spPr bwMode="auto">
          <a:xfrm>
            <a:off x="4155802" y="2487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/>
          <p:cNvSpPr>
            <a:spLocks noChangeShapeType="1"/>
          </p:cNvSpPr>
          <p:nvPr/>
        </p:nvSpPr>
        <p:spPr bwMode="auto">
          <a:xfrm>
            <a:off x="4289729" y="27157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Line 64"/>
          <p:cNvSpPr>
            <a:spLocks noChangeShapeType="1"/>
          </p:cNvSpPr>
          <p:nvPr/>
        </p:nvSpPr>
        <p:spPr bwMode="auto">
          <a:xfrm>
            <a:off x="4823129" y="25633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Line 64"/>
          <p:cNvSpPr>
            <a:spLocks noChangeShapeType="1"/>
          </p:cNvSpPr>
          <p:nvPr/>
        </p:nvSpPr>
        <p:spPr bwMode="auto">
          <a:xfrm>
            <a:off x="4460602" y="27919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4"/>
          <p:cNvSpPr>
            <a:spLocks noChangeShapeType="1"/>
          </p:cNvSpPr>
          <p:nvPr/>
        </p:nvSpPr>
        <p:spPr bwMode="auto">
          <a:xfrm>
            <a:off x="4308202" y="2868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64"/>
          <p:cNvSpPr>
            <a:spLocks noChangeShapeType="1"/>
          </p:cNvSpPr>
          <p:nvPr/>
        </p:nvSpPr>
        <p:spPr bwMode="auto">
          <a:xfrm>
            <a:off x="4746929" y="2868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Line 64"/>
          <p:cNvSpPr>
            <a:spLocks noChangeShapeType="1"/>
          </p:cNvSpPr>
          <p:nvPr/>
        </p:nvSpPr>
        <p:spPr bwMode="auto">
          <a:xfrm>
            <a:off x="4823129" y="27157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Line 64"/>
          <p:cNvSpPr>
            <a:spLocks noChangeShapeType="1"/>
          </p:cNvSpPr>
          <p:nvPr/>
        </p:nvSpPr>
        <p:spPr bwMode="auto">
          <a:xfrm>
            <a:off x="5267243" y="2554199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Line 64"/>
          <p:cNvSpPr>
            <a:spLocks noChangeShapeType="1"/>
          </p:cNvSpPr>
          <p:nvPr/>
        </p:nvSpPr>
        <p:spPr bwMode="auto">
          <a:xfrm>
            <a:off x="5401170" y="2477999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Line 64"/>
          <p:cNvSpPr>
            <a:spLocks noChangeShapeType="1"/>
          </p:cNvSpPr>
          <p:nvPr/>
        </p:nvSpPr>
        <p:spPr bwMode="auto">
          <a:xfrm>
            <a:off x="5324970" y="2782799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Line 64"/>
          <p:cNvSpPr>
            <a:spLocks noChangeShapeType="1"/>
          </p:cNvSpPr>
          <p:nvPr/>
        </p:nvSpPr>
        <p:spPr bwMode="auto">
          <a:xfrm>
            <a:off x="5401170" y="2630399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Line 64"/>
          <p:cNvSpPr>
            <a:spLocks noChangeShapeType="1"/>
          </p:cNvSpPr>
          <p:nvPr/>
        </p:nvSpPr>
        <p:spPr bwMode="auto">
          <a:xfrm>
            <a:off x="3618552" y="2487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Line 64"/>
          <p:cNvSpPr>
            <a:spLocks noChangeShapeType="1"/>
          </p:cNvSpPr>
          <p:nvPr/>
        </p:nvSpPr>
        <p:spPr bwMode="auto">
          <a:xfrm>
            <a:off x="3332225" y="25633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Line 64"/>
          <p:cNvSpPr>
            <a:spLocks noChangeShapeType="1"/>
          </p:cNvSpPr>
          <p:nvPr/>
        </p:nvSpPr>
        <p:spPr bwMode="auto">
          <a:xfrm>
            <a:off x="3713225" y="26395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Line 64"/>
          <p:cNvSpPr>
            <a:spLocks noChangeShapeType="1"/>
          </p:cNvSpPr>
          <p:nvPr/>
        </p:nvSpPr>
        <p:spPr bwMode="auto">
          <a:xfrm>
            <a:off x="3179825" y="2487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5" name="Line 64"/>
          <p:cNvSpPr>
            <a:spLocks noChangeShapeType="1"/>
          </p:cNvSpPr>
          <p:nvPr/>
        </p:nvSpPr>
        <p:spPr bwMode="auto">
          <a:xfrm>
            <a:off x="3313752" y="27157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6" name="Line 64"/>
          <p:cNvSpPr>
            <a:spLocks noChangeShapeType="1"/>
          </p:cNvSpPr>
          <p:nvPr/>
        </p:nvSpPr>
        <p:spPr bwMode="auto">
          <a:xfrm>
            <a:off x="3847152" y="25633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7" name="Line 64"/>
          <p:cNvSpPr>
            <a:spLocks noChangeShapeType="1"/>
          </p:cNvSpPr>
          <p:nvPr/>
        </p:nvSpPr>
        <p:spPr bwMode="auto">
          <a:xfrm>
            <a:off x="3484625" y="27919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8" name="Line 64"/>
          <p:cNvSpPr>
            <a:spLocks noChangeShapeType="1"/>
          </p:cNvSpPr>
          <p:nvPr/>
        </p:nvSpPr>
        <p:spPr bwMode="auto">
          <a:xfrm>
            <a:off x="3332225" y="2868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9" name="Line 64"/>
          <p:cNvSpPr>
            <a:spLocks noChangeShapeType="1"/>
          </p:cNvSpPr>
          <p:nvPr/>
        </p:nvSpPr>
        <p:spPr bwMode="auto">
          <a:xfrm>
            <a:off x="3770952" y="28681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0" name="Line 64"/>
          <p:cNvSpPr>
            <a:spLocks noChangeShapeType="1"/>
          </p:cNvSpPr>
          <p:nvPr/>
        </p:nvSpPr>
        <p:spPr bwMode="auto">
          <a:xfrm>
            <a:off x="3847152" y="271578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4732304" y="1615209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2890420" y="1767609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2761111" y="1653309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Line 43"/>
          <p:cNvSpPr>
            <a:spLocks noChangeShapeType="1"/>
          </p:cNvSpPr>
          <p:nvPr/>
        </p:nvSpPr>
        <p:spPr bwMode="auto">
          <a:xfrm>
            <a:off x="5934509" y="2487186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5" name="Line 57"/>
          <p:cNvSpPr>
            <a:spLocks noChangeShapeType="1"/>
          </p:cNvSpPr>
          <p:nvPr/>
        </p:nvSpPr>
        <p:spPr bwMode="auto">
          <a:xfrm>
            <a:off x="6020715" y="256338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Line 59"/>
          <p:cNvSpPr>
            <a:spLocks noChangeShapeType="1"/>
          </p:cNvSpPr>
          <p:nvPr/>
        </p:nvSpPr>
        <p:spPr bwMode="auto">
          <a:xfrm>
            <a:off x="5805200" y="2487186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7" name="Line 60"/>
          <p:cNvSpPr>
            <a:spLocks noChangeShapeType="1"/>
          </p:cNvSpPr>
          <p:nvPr/>
        </p:nvSpPr>
        <p:spPr bwMode="auto">
          <a:xfrm>
            <a:off x="6171575" y="2487186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9" name="Line 57"/>
          <p:cNvSpPr>
            <a:spLocks noChangeShapeType="1"/>
          </p:cNvSpPr>
          <p:nvPr/>
        </p:nvSpPr>
        <p:spPr bwMode="auto">
          <a:xfrm>
            <a:off x="2684911" y="2554199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1" name="Line 60"/>
          <p:cNvSpPr>
            <a:spLocks noChangeShapeType="1"/>
          </p:cNvSpPr>
          <p:nvPr/>
        </p:nvSpPr>
        <p:spPr bwMode="auto">
          <a:xfrm>
            <a:off x="2835771" y="2477999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508654" y="1331344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6508654" y="2213798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Arial"/>
                <a:cs typeface="Arial"/>
              </a:rPr>
              <a:t>A</a:t>
            </a:r>
            <a:endParaRPr lang="en-US" sz="2800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95450" y="917367"/>
            <a:ext cx="3852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/>
                <a:cs typeface="Arial"/>
              </a:rPr>
              <a:t>Sequencing and Alignment</a:t>
            </a:r>
            <a:endParaRPr lang="en-US" sz="2400" dirty="0">
              <a:latin typeface="Arial"/>
              <a:cs typeface="Arial"/>
            </a:endParaRP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4" y="3187698"/>
            <a:ext cx="6932681" cy="34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27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10901</TotalTime>
  <Words>1483</Words>
  <Application>Microsoft Macintosh PowerPoint</Application>
  <PresentationFormat>On-screen Show (4:3)</PresentationFormat>
  <Paragraphs>402</Paragraphs>
  <Slides>34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Comparative genomics  Bioinformatics Applications (PLPTH813)</vt:lpstr>
      <vt:lpstr>Outline</vt:lpstr>
      <vt:lpstr>Comparative genomics among genomes</vt:lpstr>
      <vt:lpstr>Synteny</vt:lpstr>
      <vt:lpstr>Intra-species genome rearrangements and structural variation (SV)</vt:lpstr>
      <vt:lpstr>array Comparative Genomic Hybridization (aCGH)</vt:lpstr>
      <vt:lpstr>NGS provides information for the discovery of variants, including structural variation</vt:lpstr>
      <vt:lpstr>Variants in sequencing reads</vt:lpstr>
      <vt:lpstr>Read depths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</vt:lpstr>
      <vt:lpstr>Tandem duplication</vt:lpstr>
      <vt:lpstr>Translocation</vt:lpstr>
      <vt:lpstr>LUMPY: a integrative framework for SV discovery</vt:lpstr>
      <vt:lpstr>Genome assembly and genome-wide SV discovery</vt:lpstr>
      <vt:lpstr>Genome assembly and macro-scale comparison</vt:lpstr>
      <vt:lpstr>Wheat blast</vt:lpstr>
      <vt:lpstr>Wheat blast caused by the fungus Magnaporthe oryzae</vt:lpstr>
      <vt:lpstr>Select B71 to generate the reference genome</vt:lpstr>
      <vt:lpstr>Genome sequencing for B71</vt:lpstr>
      <vt:lpstr>Summary of the assembly</vt:lpstr>
      <vt:lpstr>BAC-end sequencing for assembly improvement?</vt:lpstr>
      <vt:lpstr>Idea: build random barcodes in vectors to enable a high throughput (I)</vt:lpstr>
      <vt:lpstr>Idea: build random barcodes in vectors to enable a high throughput (II)</vt:lpstr>
      <vt:lpstr>LIEP Scaffolding to improve the B71 assembly</vt:lpstr>
      <vt:lpstr>MoT B71 final assembly vs. MG8 (70-15, rice strain)</vt:lpstr>
      <vt:lpstr>Illumina sequencing of additional eight strains</vt:lpstr>
      <vt:lpstr>Read depths to infer copy number variation</vt:lpstr>
      <vt:lpstr>P3 vs. B71</vt:lpstr>
      <vt:lpstr>CHEF gel to separate chromosome-sized DNA</vt:lpstr>
      <vt:lpstr>Illumina sequencing of mini-chromosomes (mini) recovered from CHEF gels</vt:lpstr>
      <vt:lpstr>References</vt:lpstr>
    </vt:vector>
  </TitlesOfParts>
  <Company>Kansas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42</cp:revision>
  <dcterms:created xsi:type="dcterms:W3CDTF">2019-04-02T20:22:52Z</dcterms:created>
  <dcterms:modified xsi:type="dcterms:W3CDTF">2019-04-11T04:48:59Z</dcterms:modified>
</cp:coreProperties>
</file>